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1fa757ba4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1fa757ba4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26ce6f58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26ce6f58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26ce6f58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26ce6f58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26ce6f58a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26ce6f58a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26ce6f58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26ce6f58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26ce6f58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26ce6f58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1fa757ba4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1fa757ba4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26ce6f58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26ce6f58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26ce6f58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26ce6f58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1fa757ba4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1fa757ba4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26ce6f58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26ce6f58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1fa757ba4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1fa757ba4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26ce6f58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26ce6f58a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26ce6f58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26ce6f58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1fa757ba4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1fa757ba4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26ce6f58a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26ce6f58a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1fa757ba4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1fa757ba4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26ce6f5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26ce6f5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26ce6f58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26ce6f58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26ce6f58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26ce6f58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26ce6f58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26ce6f58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1fa757ba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1fa757ba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26ce6f58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26ce6f58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26ce6f58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26ce6f58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jp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jpg"/><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23"/>
          </a:xfrm>
          <a:prstGeom prst="rect">
            <a:avLst/>
          </a:prstGeom>
          <a:noFill/>
          <a:ln>
            <a:noFill/>
          </a:ln>
        </p:spPr>
      </p:pic>
      <p:sp>
        <p:nvSpPr>
          <p:cNvPr id="55" name="Google Shape;55;p13"/>
          <p:cNvSpPr txBox="1"/>
          <p:nvPr/>
        </p:nvSpPr>
        <p:spPr>
          <a:xfrm>
            <a:off x="6155225" y="3304000"/>
            <a:ext cx="2051700" cy="9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Maria Zamudio</a:t>
            </a:r>
            <a:endParaRPr b="1" sz="1600">
              <a:solidFill>
                <a:schemeClr val="lt1"/>
              </a:solidFill>
            </a:endParaRPr>
          </a:p>
          <a:p>
            <a:pPr indent="0" lvl="0" marL="0" rtl="0" algn="l">
              <a:spcBef>
                <a:spcPts val="0"/>
              </a:spcBef>
              <a:spcAft>
                <a:spcPts val="0"/>
              </a:spcAft>
              <a:buNone/>
            </a:pPr>
            <a:r>
              <a:rPr b="1" lang="en" sz="1600">
                <a:solidFill>
                  <a:schemeClr val="lt1"/>
                </a:solidFill>
              </a:rPr>
              <a:t>Rohini Muttur</a:t>
            </a:r>
            <a:endParaRPr b="1" sz="1600">
              <a:solidFill>
                <a:schemeClr val="lt1"/>
              </a:solidFill>
            </a:endParaRPr>
          </a:p>
          <a:p>
            <a:pPr indent="0" lvl="0" marL="0" rtl="0" algn="l">
              <a:spcBef>
                <a:spcPts val="0"/>
              </a:spcBef>
              <a:spcAft>
                <a:spcPts val="0"/>
              </a:spcAft>
              <a:buNone/>
            </a:pPr>
            <a:r>
              <a:rPr b="1" lang="en" sz="1600">
                <a:solidFill>
                  <a:schemeClr val="lt1"/>
                </a:solidFill>
              </a:rPr>
              <a:t>Jana Chatterjee</a:t>
            </a:r>
            <a:endParaRPr b="1" sz="1600">
              <a:solidFill>
                <a:schemeClr val="lt1"/>
              </a:solidFill>
            </a:endParaRPr>
          </a:p>
        </p:txBody>
      </p:sp>
      <p:sp>
        <p:nvSpPr>
          <p:cNvPr id="56" name="Google Shape;56;p13"/>
          <p:cNvSpPr txBox="1"/>
          <p:nvPr/>
        </p:nvSpPr>
        <p:spPr>
          <a:xfrm>
            <a:off x="-898425" y="3304000"/>
            <a:ext cx="7209300" cy="700500"/>
          </a:xfrm>
          <a:prstGeom prst="rect">
            <a:avLst/>
          </a:prstGeom>
          <a:noFill/>
          <a:ln>
            <a:noFill/>
          </a:ln>
        </p:spPr>
        <p:txBody>
          <a:bodyPr anchorCtr="0" anchor="t" bIns="91425" lIns="91425" spcFirstLastPara="1" rIns="91425" wrap="square" tIns="91425">
            <a:noAutofit/>
          </a:bodyPr>
          <a:lstStyle/>
          <a:p>
            <a:pPr indent="457200" lvl="0" marL="1371600" rtl="0" algn="ctr">
              <a:spcBef>
                <a:spcPts val="0"/>
              </a:spcBef>
              <a:spcAft>
                <a:spcPts val="0"/>
              </a:spcAft>
              <a:buNone/>
            </a:pPr>
            <a:r>
              <a:rPr b="1" lang="en" sz="4500">
                <a:solidFill>
                  <a:schemeClr val="lt1"/>
                </a:solidFill>
              </a:rPr>
              <a:t>NYC Rentals Analysis</a:t>
            </a:r>
            <a:endParaRPr sz="4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06666"/>
                </a:solidFill>
              </a:rPr>
              <a:t>AirBnB : Top 15 Priciest Listings Analysis</a:t>
            </a:r>
            <a:endParaRPr sz="900">
              <a:solidFill>
                <a:srgbClr val="E06666"/>
              </a:solidFill>
            </a:endParaRPr>
          </a:p>
        </p:txBody>
      </p:sp>
      <p:pic>
        <p:nvPicPr>
          <p:cNvPr id="190" name="Google Shape;190;p22"/>
          <p:cNvPicPr preferRelativeResize="0"/>
          <p:nvPr/>
        </p:nvPicPr>
        <p:blipFill>
          <a:blip r:embed="rId3">
            <a:alphaModFix/>
          </a:blip>
          <a:stretch>
            <a:fillRect/>
          </a:stretch>
        </p:blipFill>
        <p:spPr>
          <a:xfrm>
            <a:off x="354425" y="1130350"/>
            <a:ext cx="7700624" cy="3704325"/>
          </a:xfrm>
          <a:prstGeom prst="rect">
            <a:avLst/>
          </a:prstGeom>
          <a:noFill/>
          <a:ln>
            <a:noFill/>
          </a:ln>
          <a:effectLst>
            <a:outerShdw blurRad="57150" rotWithShape="0" algn="bl" dir="5400000" dist="19050">
              <a:srgbClr val="000000">
                <a:alpha val="50000"/>
              </a:srgbClr>
            </a:outerShdw>
          </a:effectLst>
        </p:spPr>
      </p:pic>
      <p:grpSp>
        <p:nvGrpSpPr>
          <p:cNvPr id="191" name="Google Shape;191;p22"/>
          <p:cNvGrpSpPr/>
          <p:nvPr/>
        </p:nvGrpSpPr>
        <p:grpSpPr>
          <a:xfrm>
            <a:off x="0" y="241400"/>
            <a:ext cx="4565825" cy="100800"/>
            <a:chOff x="304800" y="241400"/>
            <a:chExt cx="4565825" cy="100800"/>
          </a:xfrm>
        </p:grpSpPr>
        <p:sp>
          <p:nvSpPr>
            <p:cNvPr id="192" name="Google Shape;192;p22"/>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22"/>
          <p:cNvGrpSpPr/>
          <p:nvPr/>
        </p:nvGrpSpPr>
        <p:grpSpPr>
          <a:xfrm>
            <a:off x="4565825" y="241400"/>
            <a:ext cx="4578350" cy="100800"/>
            <a:chOff x="4870625" y="241400"/>
            <a:chExt cx="4578350" cy="100800"/>
          </a:xfrm>
        </p:grpSpPr>
        <p:sp>
          <p:nvSpPr>
            <p:cNvPr id="195" name="Google Shape;195;p22"/>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grpSp>
        <p:nvGrpSpPr>
          <p:cNvPr id="201" name="Google Shape;201;p23"/>
          <p:cNvGrpSpPr/>
          <p:nvPr/>
        </p:nvGrpSpPr>
        <p:grpSpPr>
          <a:xfrm>
            <a:off x="0" y="241400"/>
            <a:ext cx="4565825" cy="100800"/>
            <a:chOff x="304800" y="241400"/>
            <a:chExt cx="4565825" cy="100800"/>
          </a:xfrm>
        </p:grpSpPr>
        <p:sp>
          <p:nvSpPr>
            <p:cNvPr id="202" name="Google Shape;202;p23"/>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3"/>
          <p:cNvGrpSpPr/>
          <p:nvPr/>
        </p:nvGrpSpPr>
        <p:grpSpPr>
          <a:xfrm>
            <a:off x="4565825" y="241400"/>
            <a:ext cx="4578350" cy="100800"/>
            <a:chOff x="4870625" y="241400"/>
            <a:chExt cx="4578350" cy="100800"/>
          </a:xfrm>
        </p:grpSpPr>
        <p:sp>
          <p:nvSpPr>
            <p:cNvPr id="205" name="Google Shape;205;p23"/>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23"/>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6A5AF"/>
                </a:solidFill>
              </a:rPr>
              <a:t>311 </a:t>
            </a:r>
            <a:r>
              <a:rPr lang="en" sz="2400">
                <a:solidFill>
                  <a:srgbClr val="76A5AF"/>
                </a:solidFill>
              </a:rPr>
              <a:t>Data: Seasonality</a:t>
            </a:r>
            <a:endParaRPr sz="900">
              <a:solidFill>
                <a:srgbClr val="76A5AF"/>
              </a:solidFill>
            </a:endParaRPr>
          </a:p>
        </p:txBody>
      </p:sp>
      <p:sp>
        <p:nvSpPr>
          <p:cNvPr id="208" name="Google Shape;208;p23"/>
          <p:cNvSpPr txBox="1"/>
          <p:nvPr/>
        </p:nvSpPr>
        <p:spPr>
          <a:xfrm>
            <a:off x="6084175" y="2182900"/>
            <a:ext cx="24336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T</a:t>
            </a:r>
            <a:r>
              <a:rPr lang="en" sz="1000">
                <a:highlight>
                  <a:srgbClr val="FFFFFF"/>
                </a:highlight>
              </a:rPr>
              <a:t>he highest number of complaints trended in the summer months (May-August), peaking in July.</a:t>
            </a:r>
            <a:endParaRPr sz="1000"/>
          </a:p>
        </p:txBody>
      </p:sp>
      <p:sp>
        <p:nvSpPr>
          <p:cNvPr id="209" name="Google Shape;209;p23"/>
          <p:cNvSpPr txBox="1"/>
          <p:nvPr/>
        </p:nvSpPr>
        <p:spPr>
          <a:xfrm>
            <a:off x="302875" y="1130350"/>
            <a:ext cx="2871900" cy="388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sz="1000"/>
          </a:p>
          <a:p>
            <a:pPr indent="0" lvl="0" marL="0" rtl="0" algn="l">
              <a:spcBef>
                <a:spcPts val="600"/>
              </a:spcBef>
              <a:spcAft>
                <a:spcPts val="0"/>
              </a:spcAft>
              <a:buNone/>
            </a:pPr>
            <a:r>
              <a:t/>
            </a:r>
            <a:endParaRPr sz="1000"/>
          </a:p>
        </p:txBody>
      </p:sp>
      <p:pic>
        <p:nvPicPr>
          <p:cNvPr id="210" name="Google Shape;210;p23"/>
          <p:cNvPicPr preferRelativeResize="0"/>
          <p:nvPr/>
        </p:nvPicPr>
        <p:blipFill>
          <a:blip r:embed="rId3">
            <a:alphaModFix/>
          </a:blip>
          <a:stretch>
            <a:fillRect/>
          </a:stretch>
        </p:blipFill>
        <p:spPr>
          <a:xfrm>
            <a:off x="124100" y="1090800"/>
            <a:ext cx="5664724" cy="37764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grpSp>
        <p:nvGrpSpPr>
          <p:cNvPr id="215" name="Google Shape;215;p24"/>
          <p:cNvGrpSpPr/>
          <p:nvPr/>
        </p:nvGrpSpPr>
        <p:grpSpPr>
          <a:xfrm>
            <a:off x="0" y="241400"/>
            <a:ext cx="4565825" cy="100800"/>
            <a:chOff x="304800" y="241400"/>
            <a:chExt cx="4565825" cy="100800"/>
          </a:xfrm>
        </p:grpSpPr>
        <p:sp>
          <p:nvSpPr>
            <p:cNvPr id="216" name="Google Shape;216;p24"/>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24"/>
          <p:cNvGrpSpPr/>
          <p:nvPr/>
        </p:nvGrpSpPr>
        <p:grpSpPr>
          <a:xfrm>
            <a:off x="4565825" y="241400"/>
            <a:ext cx="4578350" cy="100800"/>
            <a:chOff x="4870625" y="241400"/>
            <a:chExt cx="4578350" cy="100800"/>
          </a:xfrm>
        </p:grpSpPr>
        <p:sp>
          <p:nvSpPr>
            <p:cNvPr id="219" name="Google Shape;219;p24"/>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4"/>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6A5AF"/>
                </a:solidFill>
              </a:rPr>
              <a:t>311 Data: Complaint Types and Descriptors</a:t>
            </a:r>
            <a:endParaRPr sz="900">
              <a:solidFill>
                <a:srgbClr val="76A5AF"/>
              </a:solidFill>
            </a:endParaRPr>
          </a:p>
        </p:txBody>
      </p:sp>
      <p:sp>
        <p:nvSpPr>
          <p:cNvPr id="222" name="Google Shape;222;p24"/>
          <p:cNvSpPr txBox="1"/>
          <p:nvPr/>
        </p:nvSpPr>
        <p:spPr>
          <a:xfrm>
            <a:off x="520225" y="4422125"/>
            <a:ext cx="81270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highlight>
                  <a:srgbClr val="FFFFFF"/>
                </a:highlight>
              </a:rPr>
              <a:t>The highest trending complaint type was Noise - Park, and the highest trending complaint type was Loud Music/Party. </a:t>
            </a:r>
            <a:endParaRPr sz="1000"/>
          </a:p>
        </p:txBody>
      </p:sp>
      <p:pic>
        <p:nvPicPr>
          <p:cNvPr id="223" name="Google Shape;223;p24"/>
          <p:cNvPicPr preferRelativeResize="0"/>
          <p:nvPr/>
        </p:nvPicPr>
        <p:blipFill rotWithShape="1">
          <a:blip r:embed="rId3">
            <a:alphaModFix/>
          </a:blip>
          <a:srcRect b="0" l="5804" r="5306" t="0"/>
          <a:stretch/>
        </p:blipFill>
        <p:spPr>
          <a:xfrm>
            <a:off x="389850" y="1062425"/>
            <a:ext cx="4182149" cy="3136550"/>
          </a:xfrm>
          <a:prstGeom prst="rect">
            <a:avLst/>
          </a:prstGeom>
          <a:noFill/>
          <a:ln>
            <a:noFill/>
          </a:ln>
          <a:effectLst>
            <a:outerShdw blurRad="57150" rotWithShape="0" algn="bl" dir="5400000" dist="19050">
              <a:srgbClr val="000000">
                <a:alpha val="50000"/>
              </a:srgbClr>
            </a:outerShdw>
          </a:effectLst>
        </p:spPr>
      </p:pic>
      <p:pic>
        <p:nvPicPr>
          <p:cNvPr id="224" name="Google Shape;224;p24"/>
          <p:cNvPicPr preferRelativeResize="0"/>
          <p:nvPr/>
        </p:nvPicPr>
        <p:blipFill rotWithShape="1">
          <a:blip r:embed="rId4">
            <a:alphaModFix/>
          </a:blip>
          <a:srcRect b="0" l="14569" r="6034" t="0"/>
          <a:stretch/>
        </p:blipFill>
        <p:spPr>
          <a:xfrm>
            <a:off x="4877950" y="1062425"/>
            <a:ext cx="3735650" cy="3136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grpSp>
        <p:nvGrpSpPr>
          <p:cNvPr id="229" name="Google Shape;229;p25"/>
          <p:cNvGrpSpPr/>
          <p:nvPr/>
        </p:nvGrpSpPr>
        <p:grpSpPr>
          <a:xfrm>
            <a:off x="0" y="241400"/>
            <a:ext cx="4565825" cy="100800"/>
            <a:chOff x="304800" y="241400"/>
            <a:chExt cx="4565825" cy="100800"/>
          </a:xfrm>
        </p:grpSpPr>
        <p:sp>
          <p:nvSpPr>
            <p:cNvPr id="230" name="Google Shape;230;p25"/>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5"/>
          <p:cNvGrpSpPr/>
          <p:nvPr/>
        </p:nvGrpSpPr>
        <p:grpSpPr>
          <a:xfrm>
            <a:off x="4565825" y="241400"/>
            <a:ext cx="4578350" cy="100800"/>
            <a:chOff x="4870625" y="241400"/>
            <a:chExt cx="4578350" cy="100800"/>
          </a:xfrm>
        </p:grpSpPr>
        <p:sp>
          <p:nvSpPr>
            <p:cNvPr id="233" name="Google Shape;233;p25"/>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5"/>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6A5AF"/>
                </a:solidFill>
              </a:rPr>
              <a:t>311 Data: Boroughs and Location Types</a:t>
            </a:r>
            <a:endParaRPr sz="900">
              <a:solidFill>
                <a:srgbClr val="76A5AF"/>
              </a:solidFill>
            </a:endParaRPr>
          </a:p>
        </p:txBody>
      </p:sp>
      <p:sp>
        <p:nvSpPr>
          <p:cNvPr id="236" name="Google Shape;236;p25"/>
          <p:cNvSpPr txBox="1"/>
          <p:nvPr/>
        </p:nvSpPr>
        <p:spPr>
          <a:xfrm>
            <a:off x="520225" y="4422125"/>
            <a:ext cx="81270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highlight>
                  <a:srgbClr val="FFFFFF"/>
                </a:highlight>
              </a:rPr>
              <a:t>The borough with the highest number of complaints was Manhattan, and the top trending complaint location types were all outdoors (parks, playgrounds, sidewalks, and streets). </a:t>
            </a:r>
            <a:endParaRPr sz="1000"/>
          </a:p>
        </p:txBody>
      </p:sp>
      <p:sp>
        <p:nvSpPr>
          <p:cNvPr id="237" name="Google Shape;237;p25"/>
          <p:cNvSpPr txBox="1"/>
          <p:nvPr/>
        </p:nvSpPr>
        <p:spPr>
          <a:xfrm>
            <a:off x="302875" y="1130350"/>
            <a:ext cx="2871900" cy="388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sz="1000"/>
          </a:p>
          <a:p>
            <a:pPr indent="0" lvl="0" marL="0" rtl="0" algn="l">
              <a:spcBef>
                <a:spcPts val="600"/>
              </a:spcBef>
              <a:spcAft>
                <a:spcPts val="0"/>
              </a:spcAft>
              <a:buNone/>
            </a:pPr>
            <a:r>
              <a:t/>
            </a:r>
            <a:endParaRPr sz="1000"/>
          </a:p>
        </p:txBody>
      </p:sp>
      <p:pic>
        <p:nvPicPr>
          <p:cNvPr id="238" name="Google Shape;238;p25"/>
          <p:cNvPicPr preferRelativeResize="0"/>
          <p:nvPr/>
        </p:nvPicPr>
        <p:blipFill rotWithShape="1">
          <a:blip r:embed="rId3">
            <a:alphaModFix/>
          </a:blip>
          <a:srcRect b="0" l="5038" r="4349" t="4049"/>
          <a:stretch/>
        </p:blipFill>
        <p:spPr>
          <a:xfrm>
            <a:off x="302875" y="1130350"/>
            <a:ext cx="4262949" cy="3009676"/>
          </a:xfrm>
          <a:prstGeom prst="rect">
            <a:avLst/>
          </a:prstGeom>
          <a:noFill/>
          <a:ln>
            <a:noFill/>
          </a:ln>
          <a:effectLst>
            <a:outerShdw blurRad="57150" rotWithShape="0" algn="bl" dir="5400000" dist="19050">
              <a:srgbClr val="000000">
                <a:alpha val="50000"/>
              </a:srgbClr>
            </a:outerShdw>
          </a:effectLst>
        </p:spPr>
      </p:pic>
      <p:pic>
        <p:nvPicPr>
          <p:cNvPr id="239" name="Google Shape;239;p25"/>
          <p:cNvPicPr preferRelativeResize="0"/>
          <p:nvPr/>
        </p:nvPicPr>
        <p:blipFill rotWithShape="1">
          <a:blip r:embed="rId4">
            <a:alphaModFix/>
          </a:blip>
          <a:srcRect b="0" l="17600" r="0" t="0"/>
          <a:stretch/>
        </p:blipFill>
        <p:spPr>
          <a:xfrm>
            <a:off x="4939300" y="1130350"/>
            <a:ext cx="3720071" cy="30096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descr="Related image" id="244" name="Google Shape;244;p26"/>
          <p:cNvPicPr preferRelativeResize="0"/>
          <p:nvPr/>
        </p:nvPicPr>
        <p:blipFill rotWithShape="1">
          <a:blip r:embed="rId3">
            <a:alphaModFix/>
          </a:blip>
          <a:srcRect b="27119" l="0" r="0" t="0"/>
          <a:stretch/>
        </p:blipFill>
        <p:spPr>
          <a:xfrm>
            <a:off x="964762" y="735050"/>
            <a:ext cx="7214475" cy="3987175"/>
          </a:xfrm>
          <a:prstGeom prst="rect">
            <a:avLst/>
          </a:prstGeom>
          <a:noFill/>
          <a:ln>
            <a:noFill/>
          </a:ln>
        </p:spPr>
      </p:pic>
      <p:grpSp>
        <p:nvGrpSpPr>
          <p:cNvPr id="245" name="Google Shape;245;p26"/>
          <p:cNvGrpSpPr/>
          <p:nvPr/>
        </p:nvGrpSpPr>
        <p:grpSpPr>
          <a:xfrm>
            <a:off x="0" y="241400"/>
            <a:ext cx="4565825" cy="100800"/>
            <a:chOff x="304800" y="241400"/>
            <a:chExt cx="4565825" cy="100800"/>
          </a:xfrm>
        </p:grpSpPr>
        <p:sp>
          <p:nvSpPr>
            <p:cNvPr id="246" name="Google Shape;246;p26"/>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6"/>
          <p:cNvGrpSpPr/>
          <p:nvPr/>
        </p:nvGrpSpPr>
        <p:grpSpPr>
          <a:xfrm>
            <a:off x="4565825" y="241400"/>
            <a:ext cx="4578350" cy="100800"/>
            <a:chOff x="4870625" y="241400"/>
            <a:chExt cx="4578350" cy="100800"/>
          </a:xfrm>
        </p:grpSpPr>
        <p:sp>
          <p:nvSpPr>
            <p:cNvPr id="249" name="Google Shape;249;p26"/>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6"/>
          <p:cNvSpPr txBox="1"/>
          <p:nvPr/>
        </p:nvSpPr>
        <p:spPr>
          <a:xfrm>
            <a:off x="2212325" y="879575"/>
            <a:ext cx="4610700" cy="14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StreetEasy, AirBnB and 311 Complaints Data Analysis</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grpSp>
        <p:nvGrpSpPr>
          <p:cNvPr id="256" name="Google Shape;256;p27"/>
          <p:cNvGrpSpPr/>
          <p:nvPr/>
        </p:nvGrpSpPr>
        <p:grpSpPr>
          <a:xfrm>
            <a:off x="0" y="241400"/>
            <a:ext cx="4565825" cy="100800"/>
            <a:chOff x="304800" y="241400"/>
            <a:chExt cx="4565825" cy="100800"/>
          </a:xfrm>
        </p:grpSpPr>
        <p:sp>
          <p:nvSpPr>
            <p:cNvPr id="257" name="Google Shape;257;p27"/>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7"/>
          <p:cNvGrpSpPr/>
          <p:nvPr/>
        </p:nvGrpSpPr>
        <p:grpSpPr>
          <a:xfrm>
            <a:off x="4565825" y="241400"/>
            <a:ext cx="4578350" cy="100800"/>
            <a:chOff x="4870625" y="241400"/>
            <a:chExt cx="4578350" cy="100800"/>
          </a:xfrm>
        </p:grpSpPr>
        <p:sp>
          <p:nvSpPr>
            <p:cNvPr id="260" name="Google Shape;260;p27"/>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7"/>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StreetEasy vs AirBnB Units Analysis</a:t>
            </a:r>
            <a:endParaRPr sz="900"/>
          </a:p>
        </p:txBody>
      </p:sp>
      <p:pic>
        <p:nvPicPr>
          <p:cNvPr id="263" name="Google Shape;263;p27"/>
          <p:cNvPicPr preferRelativeResize="0"/>
          <p:nvPr/>
        </p:nvPicPr>
        <p:blipFill>
          <a:blip r:embed="rId3">
            <a:alphaModFix/>
          </a:blip>
          <a:stretch>
            <a:fillRect/>
          </a:stretch>
        </p:blipFill>
        <p:spPr>
          <a:xfrm>
            <a:off x="404038" y="1070050"/>
            <a:ext cx="8126726" cy="3768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8"/>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StreetEasy vs AirBnB Pricing Analysis</a:t>
            </a:r>
            <a:endParaRPr sz="900"/>
          </a:p>
        </p:txBody>
      </p:sp>
      <p:pic>
        <p:nvPicPr>
          <p:cNvPr id="269" name="Google Shape;269;p28"/>
          <p:cNvPicPr preferRelativeResize="0"/>
          <p:nvPr/>
        </p:nvPicPr>
        <p:blipFill>
          <a:blip r:embed="rId3">
            <a:alphaModFix/>
          </a:blip>
          <a:stretch>
            <a:fillRect/>
          </a:stretch>
        </p:blipFill>
        <p:spPr>
          <a:xfrm>
            <a:off x="152400" y="1133175"/>
            <a:ext cx="8839200" cy="3835751"/>
          </a:xfrm>
          <a:prstGeom prst="rect">
            <a:avLst/>
          </a:prstGeom>
          <a:noFill/>
          <a:ln>
            <a:noFill/>
          </a:ln>
          <a:effectLst>
            <a:outerShdw blurRad="57150" rotWithShape="0" algn="bl" dir="5400000" dist="19050">
              <a:srgbClr val="000000">
                <a:alpha val="50000"/>
              </a:srgbClr>
            </a:outerShdw>
          </a:effectLst>
        </p:spPr>
      </p:pic>
      <p:grpSp>
        <p:nvGrpSpPr>
          <p:cNvPr id="270" name="Google Shape;270;p28"/>
          <p:cNvGrpSpPr/>
          <p:nvPr/>
        </p:nvGrpSpPr>
        <p:grpSpPr>
          <a:xfrm>
            <a:off x="0" y="241400"/>
            <a:ext cx="4565825" cy="100800"/>
            <a:chOff x="304800" y="241400"/>
            <a:chExt cx="4565825" cy="100800"/>
          </a:xfrm>
        </p:grpSpPr>
        <p:sp>
          <p:nvSpPr>
            <p:cNvPr id="271" name="Google Shape;271;p28"/>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28"/>
          <p:cNvGrpSpPr/>
          <p:nvPr/>
        </p:nvGrpSpPr>
        <p:grpSpPr>
          <a:xfrm>
            <a:off x="4565825" y="241400"/>
            <a:ext cx="4578350" cy="100800"/>
            <a:chOff x="4870625" y="241400"/>
            <a:chExt cx="4578350" cy="100800"/>
          </a:xfrm>
        </p:grpSpPr>
        <p:sp>
          <p:nvSpPr>
            <p:cNvPr id="274" name="Google Shape;274;p28"/>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grpSp>
        <p:nvGrpSpPr>
          <p:cNvPr id="280" name="Google Shape;280;p29"/>
          <p:cNvGrpSpPr/>
          <p:nvPr/>
        </p:nvGrpSpPr>
        <p:grpSpPr>
          <a:xfrm>
            <a:off x="0" y="241400"/>
            <a:ext cx="4565825" cy="100800"/>
            <a:chOff x="304800" y="241400"/>
            <a:chExt cx="4565825" cy="100800"/>
          </a:xfrm>
        </p:grpSpPr>
        <p:sp>
          <p:nvSpPr>
            <p:cNvPr id="281" name="Google Shape;281;p29"/>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29"/>
          <p:cNvGrpSpPr/>
          <p:nvPr/>
        </p:nvGrpSpPr>
        <p:grpSpPr>
          <a:xfrm>
            <a:off x="4565825" y="241400"/>
            <a:ext cx="4578350" cy="100800"/>
            <a:chOff x="4870625" y="241400"/>
            <a:chExt cx="4578350" cy="100800"/>
          </a:xfrm>
        </p:grpSpPr>
        <p:sp>
          <p:nvSpPr>
            <p:cNvPr id="284" name="Google Shape;284;p29"/>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9"/>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StreetEasy and AirBnB Data: </a:t>
            </a:r>
            <a:r>
              <a:rPr lang="en" sz="1200"/>
              <a:t>Pricing Distribution 2018</a:t>
            </a:r>
            <a:endParaRPr sz="1200"/>
          </a:p>
        </p:txBody>
      </p:sp>
      <p:pic>
        <p:nvPicPr>
          <p:cNvPr id="287" name="Google Shape;287;p29"/>
          <p:cNvPicPr preferRelativeResize="0"/>
          <p:nvPr/>
        </p:nvPicPr>
        <p:blipFill>
          <a:blip r:embed="rId3">
            <a:alphaModFix/>
          </a:blip>
          <a:stretch>
            <a:fillRect/>
          </a:stretch>
        </p:blipFill>
        <p:spPr>
          <a:xfrm>
            <a:off x="310675" y="2254275"/>
            <a:ext cx="4121751" cy="1601050"/>
          </a:xfrm>
          <a:prstGeom prst="rect">
            <a:avLst/>
          </a:prstGeom>
          <a:noFill/>
          <a:ln>
            <a:noFill/>
          </a:ln>
          <a:effectLst>
            <a:outerShdw blurRad="57150" rotWithShape="0" algn="bl" dir="5400000" dist="19050">
              <a:srgbClr val="000000">
                <a:alpha val="50000"/>
              </a:srgbClr>
            </a:outerShdw>
          </a:effectLst>
        </p:spPr>
      </p:pic>
      <p:pic>
        <p:nvPicPr>
          <p:cNvPr id="288" name="Google Shape;288;p29"/>
          <p:cNvPicPr preferRelativeResize="0"/>
          <p:nvPr/>
        </p:nvPicPr>
        <p:blipFill>
          <a:blip r:embed="rId4">
            <a:alphaModFix/>
          </a:blip>
          <a:stretch>
            <a:fillRect/>
          </a:stretch>
        </p:blipFill>
        <p:spPr>
          <a:xfrm>
            <a:off x="4785020" y="2254275"/>
            <a:ext cx="4087455" cy="1601050"/>
          </a:xfrm>
          <a:prstGeom prst="rect">
            <a:avLst/>
          </a:prstGeom>
          <a:noFill/>
          <a:ln>
            <a:noFill/>
          </a:ln>
          <a:effectLst>
            <a:outerShdw blurRad="57150" rotWithShape="0" algn="bl" dir="5400000" dist="19050">
              <a:srgbClr val="000000">
                <a:alpha val="50000"/>
              </a:srgbClr>
            </a:outerShdw>
          </a:effectLst>
        </p:spPr>
      </p:pic>
      <p:pic>
        <p:nvPicPr>
          <p:cNvPr descr="Image result for streeteasy logo" id="289" name="Google Shape;289;p29"/>
          <p:cNvPicPr preferRelativeResize="0"/>
          <p:nvPr/>
        </p:nvPicPr>
        <p:blipFill>
          <a:blip r:embed="rId5">
            <a:alphaModFix/>
          </a:blip>
          <a:stretch>
            <a:fillRect/>
          </a:stretch>
        </p:blipFill>
        <p:spPr>
          <a:xfrm>
            <a:off x="310670" y="1745591"/>
            <a:ext cx="1498025" cy="325225"/>
          </a:xfrm>
          <a:prstGeom prst="rect">
            <a:avLst/>
          </a:prstGeom>
          <a:noFill/>
          <a:ln>
            <a:noFill/>
          </a:ln>
        </p:spPr>
      </p:pic>
      <p:pic>
        <p:nvPicPr>
          <p:cNvPr descr="Image result for airbnb logo" id="290" name="Google Shape;290;p29"/>
          <p:cNvPicPr preferRelativeResize="0"/>
          <p:nvPr/>
        </p:nvPicPr>
        <p:blipFill>
          <a:blip r:embed="rId6">
            <a:alphaModFix/>
          </a:blip>
          <a:stretch>
            <a:fillRect/>
          </a:stretch>
        </p:blipFill>
        <p:spPr>
          <a:xfrm>
            <a:off x="4785026" y="1658251"/>
            <a:ext cx="1317782" cy="412575"/>
          </a:xfrm>
          <a:prstGeom prst="rect">
            <a:avLst/>
          </a:prstGeom>
          <a:noFill/>
          <a:ln>
            <a:noFill/>
          </a:ln>
        </p:spPr>
      </p:pic>
      <p:sp>
        <p:nvSpPr>
          <p:cNvPr id="291" name="Google Shape;291;p29"/>
          <p:cNvSpPr txBox="1"/>
          <p:nvPr/>
        </p:nvSpPr>
        <p:spPr>
          <a:xfrm>
            <a:off x="520225" y="4422125"/>
            <a:ext cx="81270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StreetEasy: Expensive long term rental prices trend Midtown to Downtown areas. </a:t>
            </a:r>
            <a:endParaRPr sz="1000"/>
          </a:p>
          <a:p>
            <a:pPr indent="0" lvl="0" marL="0" rtl="0" algn="l">
              <a:spcBef>
                <a:spcPts val="0"/>
              </a:spcBef>
              <a:spcAft>
                <a:spcPts val="0"/>
              </a:spcAft>
              <a:buNone/>
            </a:pPr>
            <a:r>
              <a:rPr lang="en" sz="1000"/>
              <a:t>	    AirBnB: Expensive listings are scattered across Manhattan and Brooklyn. </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grpSp>
        <p:nvGrpSpPr>
          <p:cNvPr id="296" name="Google Shape;296;p30"/>
          <p:cNvGrpSpPr/>
          <p:nvPr/>
        </p:nvGrpSpPr>
        <p:grpSpPr>
          <a:xfrm>
            <a:off x="0" y="241400"/>
            <a:ext cx="4565825" cy="100800"/>
            <a:chOff x="304800" y="241400"/>
            <a:chExt cx="4565825" cy="100800"/>
          </a:xfrm>
        </p:grpSpPr>
        <p:sp>
          <p:nvSpPr>
            <p:cNvPr id="297" name="Google Shape;297;p30"/>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30"/>
          <p:cNvGrpSpPr/>
          <p:nvPr/>
        </p:nvGrpSpPr>
        <p:grpSpPr>
          <a:xfrm>
            <a:off x="4565825" y="241400"/>
            <a:ext cx="4578350" cy="100800"/>
            <a:chOff x="4870625" y="241400"/>
            <a:chExt cx="4578350" cy="100800"/>
          </a:xfrm>
        </p:grpSpPr>
        <p:sp>
          <p:nvSpPr>
            <p:cNvPr id="300" name="Google Shape;300;p30"/>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30"/>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StreetEasy and AirBnB Data: </a:t>
            </a:r>
            <a:r>
              <a:rPr lang="en" sz="1200"/>
              <a:t>Distance vs Median Asking Price 2018</a:t>
            </a:r>
            <a:endParaRPr sz="1200"/>
          </a:p>
        </p:txBody>
      </p:sp>
      <p:sp>
        <p:nvSpPr>
          <p:cNvPr id="303" name="Google Shape;303;p30"/>
          <p:cNvSpPr txBox="1"/>
          <p:nvPr/>
        </p:nvSpPr>
        <p:spPr>
          <a:xfrm>
            <a:off x="1459475" y="4433050"/>
            <a:ext cx="65871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highlight>
                  <a:srgbClr val="FFFFFF"/>
                </a:highlight>
              </a:rPr>
              <a:t>While Long rental pricing decreases as the listing moves away from the city center, short term rental doesn’t show a clear pattern. Instead the pricing does not change by too much as the listing is moving away.</a:t>
            </a:r>
            <a:endParaRPr sz="1000"/>
          </a:p>
        </p:txBody>
      </p:sp>
      <p:pic>
        <p:nvPicPr>
          <p:cNvPr id="304" name="Google Shape;304;p30"/>
          <p:cNvPicPr preferRelativeResize="0"/>
          <p:nvPr/>
        </p:nvPicPr>
        <p:blipFill>
          <a:blip r:embed="rId3">
            <a:alphaModFix/>
          </a:blip>
          <a:stretch>
            <a:fillRect/>
          </a:stretch>
        </p:blipFill>
        <p:spPr>
          <a:xfrm>
            <a:off x="472050" y="1587725"/>
            <a:ext cx="3886200" cy="2695575"/>
          </a:xfrm>
          <a:prstGeom prst="rect">
            <a:avLst/>
          </a:prstGeom>
          <a:noFill/>
          <a:ln>
            <a:noFill/>
          </a:ln>
          <a:effectLst>
            <a:outerShdw blurRad="57150" rotWithShape="0" algn="bl" dir="5400000" dist="19050">
              <a:srgbClr val="000000">
                <a:alpha val="50000"/>
              </a:srgbClr>
            </a:outerShdw>
          </a:effectLst>
        </p:spPr>
      </p:pic>
      <p:pic>
        <p:nvPicPr>
          <p:cNvPr id="305" name="Google Shape;305;p30"/>
          <p:cNvPicPr preferRelativeResize="0"/>
          <p:nvPr/>
        </p:nvPicPr>
        <p:blipFill>
          <a:blip r:embed="rId4">
            <a:alphaModFix/>
          </a:blip>
          <a:stretch>
            <a:fillRect/>
          </a:stretch>
        </p:blipFill>
        <p:spPr>
          <a:xfrm>
            <a:off x="4634825" y="1606775"/>
            <a:ext cx="3800475" cy="2657475"/>
          </a:xfrm>
          <a:prstGeom prst="rect">
            <a:avLst/>
          </a:prstGeom>
          <a:noFill/>
          <a:ln>
            <a:noFill/>
          </a:ln>
          <a:effectLst>
            <a:outerShdw blurRad="57150" rotWithShape="0" algn="bl" dir="5400000" dist="19050">
              <a:srgbClr val="000000">
                <a:alpha val="50000"/>
              </a:srgbClr>
            </a:outerShdw>
          </a:effectLst>
        </p:spPr>
      </p:pic>
      <p:pic>
        <p:nvPicPr>
          <p:cNvPr descr="Image result for streeteasy logo" id="306" name="Google Shape;306;p30"/>
          <p:cNvPicPr preferRelativeResize="0"/>
          <p:nvPr/>
        </p:nvPicPr>
        <p:blipFill>
          <a:blip r:embed="rId5">
            <a:alphaModFix/>
          </a:blip>
          <a:stretch>
            <a:fillRect/>
          </a:stretch>
        </p:blipFill>
        <p:spPr>
          <a:xfrm>
            <a:off x="310674" y="1300972"/>
            <a:ext cx="1089074" cy="236450"/>
          </a:xfrm>
          <a:prstGeom prst="rect">
            <a:avLst/>
          </a:prstGeom>
          <a:noFill/>
          <a:ln>
            <a:noFill/>
          </a:ln>
        </p:spPr>
      </p:pic>
      <p:pic>
        <p:nvPicPr>
          <p:cNvPr descr="Image result for airbnb logo" id="307" name="Google Shape;307;p30"/>
          <p:cNvPicPr preferRelativeResize="0"/>
          <p:nvPr/>
        </p:nvPicPr>
        <p:blipFill>
          <a:blip r:embed="rId6">
            <a:alphaModFix/>
          </a:blip>
          <a:stretch>
            <a:fillRect/>
          </a:stretch>
        </p:blipFill>
        <p:spPr>
          <a:xfrm>
            <a:off x="4785025" y="1254400"/>
            <a:ext cx="904001" cy="283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1"/>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StreetEasy-AirBnB-311 Data Analysis</a:t>
            </a:r>
            <a:endParaRPr sz="900"/>
          </a:p>
        </p:txBody>
      </p:sp>
      <p:pic>
        <p:nvPicPr>
          <p:cNvPr id="313" name="Google Shape;313;p31"/>
          <p:cNvPicPr preferRelativeResize="0"/>
          <p:nvPr/>
        </p:nvPicPr>
        <p:blipFill>
          <a:blip r:embed="rId3">
            <a:alphaModFix/>
          </a:blip>
          <a:stretch>
            <a:fillRect/>
          </a:stretch>
        </p:blipFill>
        <p:spPr>
          <a:xfrm>
            <a:off x="1384100" y="1082875"/>
            <a:ext cx="6325826" cy="3749025"/>
          </a:xfrm>
          <a:prstGeom prst="rect">
            <a:avLst/>
          </a:prstGeom>
          <a:noFill/>
          <a:ln>
            <a:noFill/>
          </a:ln>
          <a:effectLst>
            <a:outerShdw blurRad="57150" rotWithShape="0" algn="bl" dir="5400000" dist="19050">
              <a:srgbClr val="000000">
                <a:alpha val="50000"/>
              </a:srgbClr>
            </a:outerShdw>
          </a:effectLst>
        </p:spPr>
      </p:pic>
      <p:grpSp>
        <p:nvGrpSpPr>
          <p:cNvPr id="314" name="Google Shape;314;p31"/>
          <p:cNvGrpSpPr/>
          <p:nvPr/>
        </p:nvGrpSpPr>
        <p:grpSpPr>
          <a:xfrm>
            <a:off x="0" y="241400"/>
            <a:ext cx="4565825" cy="100800"/>
            <a:chOff x="304800" y="241400"/>
            <a:chExt cx="4565825" cy="100800"/>
          </a:xfrm>
        </p:grpSpPr>
        <p:sp>
          <p:nvSpPr>
            <p:cNvPr id="315" name="Google Shape;315;p31"/>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1"/>
          <p:cNvGrpSpPr/>
          <p:nvPr/>
        </p:nvGrpSpPr>
        <p:grpSpPr>
          <a:xfrm>
            <a:off x="4565825" y="241400"/>
            <a:ext cx="4578350" cy="100800"/>
            <a:chOff x="4870625" y="241400"/>
            <a:chExt cx="4578350" cy="100800"/>
          </a:xfrm>
        </p:grpSpPr>
        <p:sp>
          <p:nvSpPr>
            <p:cNvPr id="318" name="Google Shape;318;p31"/>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grpSp>
        <p:nvGrpSpPr>
          <p:cNvPr id="61" name="Google Shape;61;p14"/>
          <p:cNvGrpSpPr/>
          <p:nvPr/>
        </p:nvGrpSpPr>
        <p:grpSpPr>
          <a:xfrm>
            <a:off x="0" y="241400"/>
            <a:ext cx="4565825" cy="100800"/>
            <a:chOff x="304800" y="241400"/>
            <a:chExt cx="4565825" cy="100800"/>
          </a:xfrm>
        </p:grpSpPr>
        <p:sp>
          <p:nvSpPr>
            <p:cNvPr id="62" name="Google Shape;62;p14"/>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14"/>
          <p:cNvGrpSpPr/>
          <p:nvPr/>
        </p:nvGrpSpPr>
        <p:grpSpPr>
          <a:xfrm>
            <a:off x="4565825" y="241400"/>
            <a:ext cx="4578350" cy="100800"/>
            <a:chOff x="4870625" y="241400"/>
            <a:chExt cx="4578350" cy="100800"/>
          </a:xfrm>
        </p:grpSpPr>
        <p:sp>
          <p:nvSpPr>
            <p:cNvPr id="65" name="Google Shape;65;p14"/>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4"/>
          <p:cNvSpPr txBox="1"/>
          <p:nvPr/>
        </p:nvSpPr>
        <p:spPr>
          <a:xfrm>
            <a:off x="256300" y="491775"/>
            <a:ext cx="37725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Project Description</a:t>
            </a:r>
            <a:endParaRPr sz="2400"/>
          </a:p>
        </p:txBody>
      </p:sp>
      <p:pic>
        <p:nvPicPr>
          <p:cNvPr descr="Image result for new york illustration" id="68" name="Google Shape;68;p14"/>
          <p:cNvPicPr preferRelativeResize="0"/>
          <p:nvPr/>
        </p:nvPicPr>
        <p:blipFill>
          <a:blip r:embed="rId3">
            <a:alphaModFix/>
          </a:blip>
          <a:stretch>
            <a:fillRect/>
          </a:stretch>
        </p:blipFill>
        <p:spPr>
          <a:xfrm>
            <a:off x="388250" y="1056450"/>
            <a:ext cx="2506225" cy="3493049"/>
          </a:xfrm>
          <a:prstGeom prst="rect">
            <a:avLst/>
          </a:prstGeom>
          <a:noFill/>
          <a:ln>
            <a:noFill/>
          </a:ln>
        </p:spPr>
      </p:pic>
      <p:sp>
        <p:nvSpPr>
          <p:cNvPr id="69" name="Google Shape;69;p14"/>
          <p:cNvSpPr txBox="1"/>
          <p:nvPr/>
        </p:nvSpPr>
        <p:spPr>
          <a:xfrm>
            <a:off x="3392275" y="1002125"/>
            <a:ext cx="5236800" cy="9315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Clr>
                <a:schemeClr val="dk1"/>
              </a:buClr>
              <a:buSzPts val="1100"/>
              <a:buFont typeface="Arial"/>
              <a:buNone/>
            </a:pPr>
            <a:r>
              <a:rPr lang="en" sz="1000"/>
              <a:t>Using datasets from AirBnB, StreetEasy, and NYC Open Data, we created a multi-tiered analysis to </a:t>
            </a:r>
            <a:r>
              <a:rPr lang="en" sz="1000">
                <a:solidFill>
                  <a:srgbClr val="E06666"/>
                </a:solidFill>
              </a:rPr>
              <a:t>determine if there are similarities between short term and long-term rentals </a:t>
            </a:r>
            <a:r>
              <a:rPr lang="en" sz="1000"/>
              <a:t>in New York City.</a:t>
            </a:r>
            <a:endParaRPr sz="1000"/>
          </a:p>
          <a:p>
            <a:pPr indent="0" lvl="0" marL="0" rtl="0" algn="l">
              <a:lnSpc>
                <a:spcPct val="108000"/>
              </a:lnSpc>
              <a:spcBef>
                <a:spcPts val="0"/>
              </a:spcBef>
              <a:spcAft>
                <a:spcPts val="0"/>
              </a:spcAft>
              <a:buClr>
                <a:schemeClr val="dk1"/>
              </a:buClr>
              <a:buSzPts val="1100"/>
              <a:buFont typeface="Arial"/>
              <a:buNone/>
            </a:pPr>
            <a:r>
              <a:rPr lang="en" sz="1000"/>
              <a:t>Additionally, understand if the rental housing market is having an impact in societal factors.</a:t>
            </a:r>
            <a:endParaRPr sz="1000"/>
          </a:p>
          <a:p>
            <a:pPr indent="0" lvl="0" marL="0" rtl="0" algn="l">
              <a:spcBef>
                <a:spcPts val="0"/>
              </a:spcBef>
              <a:spcAft>
                <a:spcPts val="0"/>
              </a:spcAft>
              <a:buNone/>
            </a:pPr>
            <a:r>
              <a:t/>
            </a:r>
            <a:endParaRPr sz="1000"/>
          </a:p>
        </p:txBody>
      </p:sp>
      <p:sp>
        <p:nvSpPr>
          <p:cNvPr id="70" name="Google Shape;70;p14"/>
          <p:cNvSpPr txBox="1"/>
          <p:nvPr/>
        </p:nvSpPr>
        <p:spPr>
          <a:xfrm>
            <a:off x="4226925" y="1972525"/>
            <a:ext cx="4351500" cy="20322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Clr>
                <a:schemeClr val="dk1"/>
              </a:buClr>
              <a:buSzPts val="1100"/>
              <a:buFont typeface="Arial"/>
              <a:buNone/>
            </a:pPr>
            <a:r>
              <a:rPr lang="en" sz="1000"/>
              <a:t>The following </a:t>
            </a:r>
            <a:r>
              <a:rPr lang="en" sz="1000">
                <a:solidFill>
                  <a:srgbClr val="6FA8DC"/>
                </a:solidFill>
              </a:rPr>
              <a:t>hypotheses</a:t>
            </a:r>
            <a:r>
              <a:rPr lang="en" sz="1000"/>
              <a:t> were considered:</a:t>
            </a:r>
            <a:endParaRPr sz="1000"/>
          </a:p>
          <a:p>
            <a:pPr indent="-292100" lvl="0" marL="457200" marR="0" rtl="0" algn="l">
              <a:lnSpc>
                <a:spcPct val="108000"/>
              </a:lnSpc>
              <a:spcBef>
                <a:spcPts val="0"/>
              </a:spcBef>
              <a:spcAft>
                <a:spcPts val="0"/>
              </a:spcAft>
              <a:buClr>
                <a:srgbClr val="000000"/>
              </a:buClr>
              <a:buSzPts val="1000"/>
              <a:buFont typeface="Arial"/>
              <a:buChar char="❖"/>
            </a:pPr>
            <a:r>
              <a:rPr lang="en" sz="1000">
                <a:solidFill>
                  <a:schemeClr val="dk1"/>
                </a:solidFill>
              </a:rPr>
              <a:t>The neighborhoods with the cheapest rent will have more rental listings</a:t>
            </a:r>
            <a:r>
              <a:rPr lang="en" sz="1000"/>
              <a:t>.</a:t>
            </a:r>
            <a:endParaRPr sz="1000"/>
          </a:p>
          <a:p>
            <a:pPr indent="-292100" lvl="0" marL="457200" rtl="0" algn="l">
              <a:lnSpc>
                <a:spcPct val="120000"/>
              </a:lnSpc>
              <a:spcBef>
                <a:spcPts val="0"/>
              </a:spcBef>
              <a:spcAft>
                <a:spcPts val="0"/>
              </a:spcAft>
              <a:buClr>
                <a:schemeClr val="dk1"/>
              </a:buClr>
              <a:buSzPts val="1000"/>
              <a:buChar char="❖"/>
            </a:pPr>
            <a:r>
              <a:rPr lang="en" sz="1000">
                <a:solidFill>
                  <a:schemeClr val="dk1"/>
                </a:solidFill>
              </a:rPr>
              <a:t>The neighborhoods with the maximum complaints impact pricing in short and long term rentals. </a:t>
            </a:r>
            <a:endParaRPr sz="1000">
              <a:solidFill>
                <a:schemeClr val="dk1"/>
              </a:solidFill>
            </a:endParaRPr>
          </a:p>
          <a:p>
            <a:pPr indent="-292100" lvl="0" marL="457200" rtl="0" algn="l">
              <a:lnSpc>
                <a:spcPct val="120000"/>
              </a:lnSpc>
              <a:spcBef>
                <a:spcPts val="0"/>
              </a:spcBef>
              <a:spcAft>
                <a:spcPts val="0"/>
              </a:spcAft>
              <a:buClr>
                <a:schemeClr val="dk1"/>
              </a:buClr>
              <a:buSzPts val="1000"/>
              <a:buChar char="❖"/>
            </a:pPr>
            <a:r>
              <a:rPr lang="en" sz="1000">
                <a:solidFill>
                  <a:schemeClr val="dk1"/>
                </a:solidFill>
              </a:rPr>
              <a:t>The average median price decreases as the distance from the city center increases. </a:t>
            </a:r>
            <a:endParaRPr sz="1000">
              <a:solidFill>
                <a:schemeClr val="dk1"/>
              </a:solidFill>
            </a:endParaRPr>
          </a:p>
          <a:p>
            <a:pPr indent="-292100" lvl="0" marL="457200" rtl="0" algn="l">
              <a:lnSpc>
                <a:spcPct val="120000"/>
              </a:lnSpc>
              <a:spcBef>
                <a:spcPts val="0"/>
              </a:spcBef>
              <a:spcAft>
                <a:spcPts val="0"/>
              </a:spcAft>
              <a:buClr>
                <a:schemeClr val="dk1"/>
              </a:buClr>
              <a:buSzPts val="1000"/>
              <a:buChar char="❖"/>
            </a:pPr>
            <a:r>
              <a:rPr lang="en" sz="1000">
                <a:solidFill>
                  <a:schemeClr val="dk1"/>
                </a:solidFill>
              </a:rPr>
              <a:t>Neighborhoods offering the most amount of listings are more expensive.</a:t>
            </a:r>
            <a:endParaRPr sz="1000"/>
          </a:p>
          <a:p>
            <a:pPr indent="0" lvl="0" marL="0" rtl="0" algn="l">
              <a:spcBef>
                <a:spcPts val="0"/>
              </a:spcBef>
              <a:spcAft>
                <a:spcPts val="0"/>
              </a:spcAft>
              <a:buNone/>
            </a:pPr>
            <a:r>
              <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grpSp>
        <p:nvGrpSpPr>
          <p:cNvPr id="324" name="Google Shape;324;p32"/>
          <p:cNvGrpSpPr/>
          <p:nvPr/>
        </p:nvGrpSpPr>
        <p:grpSpPr>
          <a:xfrm>
            <a:off x="0" y="241400"/>
            <a:ext cx="4565825" cy="100800"/>
            <a:chOff x="304800" y="241400"/>
            <a:chExt cx="4565825" cy="100800"/>
          </a:xfrm>
        </p:grpSpPr>
        <p:sp>
          <p:nvSpPr>
            <p:cNvPr id="325" name="Google Shape;325;p32"/>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32"/>
          <p:cNvGrpSpPr/>
          <p:nvPr/>
        </p:nvGrpSpPr>
        <p:grpSpPr>
          <a:xfrm>
            <a:off x="4565825" y="241400"/>
            <a:ext cx="4578350" cy="100800"/>
            <a:chOff x="4870625" y="241400"/>
            <a:chExt cx="4578350" cy="100800"/>
          </a:xfrm>
        </p:grpSpPr>
        <p:sp>
          <p:nvSpPr>
            <p:cNvPr id="328" name="Google Shape;328;p32"/>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2"/>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New York Times API Results</a:t>
            </a:r>
            <a:endParaRPr sz="900"/>
          </a:p>
        </p:txBody>
      </p:sp>
      <p:sp>
        <p:nvSpPr>
          <p:cNvPr id="331" name="Google Shape;331;p32"/>
          <p:cNvSpPr txBox="1"/>
          <p:nvPr/>
        </p:nvSpPr>
        <p:spPr>
          <a:xfrm>
            <a:off x="196750" y="4663100"/>
            <a:ext cx="31779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highlight>
                  <a:srgbClr val="FFFFFF"/>
                </a:highlight>
              </a:rPr>
              <a:t>Soho trending high in pricing for AirBnB</a:t>
            </a:r>
            <a:endParaRPr sz="1000"/>
          </a:p>
        </p:txBody>
      </p:sp>
      <p:pic>
        <p:nvPicPr>
          <p:cNvPr id="332" name="Google Shape;332;p32"/>
          <p:cNvPicPr preferRelativeResize="0"/>
          <p:nvPr/>
        </p:nvPicPr>
        <p:blipFill>
          <a:blip r:embed="rId3">
            <a:alphaModFix/>
          </a:blip>
          <a:stretch>
            <a:fillRect/>
          </a:stretch>
        </p:blipFill>
        <p:spPr>
          <a:xfrm>
            <a:off x="352875" y="1906900"/>
            <a:ext cx="3484374" cy="2654975"/>
          </a:xfrm>
          <a:prstGeom prst="rect">
            <a:avLst/>
          </a:prstGeom>
          <a:noFill/>
          <a:ln>
            <a:noFill/>
          </a:ln>
          <a:effectLst>
            <a:outerShdw blurRad="57150" rotWithShape="0" algn="bl" dir="5400000" dist="19050">
              <a:srgbClr val="000000">
                <a:alpha val="50000"/>
              </a:srgbClr>
            </a:outerShdw>
          </a:effectLst>
        </p:spPr>
      </p:pic>
      <p:sp>
        <p:nvSpPr>
          <p:cNvPr id="333" name="Google Shape;333;p32"/>
          <p:cNvSpPr txBox="1"/>
          <p:nvPr/>
        </p:nvSpPr>
        <p:spPr>
          <a:xfrm>
            <a:off x="2780450" y="918575"/>
            <a:ext cx="2320500" cy="25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p:txBody>
      </p:sp>
      <p:pic>
        <p:nvPicPr>
          <p:cNvPr id="334" name="Google Shape;334;p32"/>
          <p:cNvPicPr preferRelativeResize="0"/>
          <p:nvPr/>
        </p:nvPicPr>
        <p:blipFill>
          <a:blip r:embed="rId4">
            <a:alphaModFix/>
          </a:blip>
          <a:stretch>
            <a:fillRect/>
          </a:stretch>
        </p:blipFill>
        <p:spPr>
          <a:xfrm>
            <a:off x="3671925" y="2412500"/>
            <a:ext cx="4725451" cy="2099850"/>
          </a:xfrm>
          <a:prstGeom prst="rect">
            <a:avLst/>
          </a:prstGeom>
          <a:noFill/>
          <a:ln>
            <a:noFill/>
          </a:ln>
          <a:effectLst>
            <a:outerShdw blurRad="57150" rotWithShape="0" algn="bl" dir="5400000" dist="19050">
              <a:srgbClr val="000000">
                <a:alpha val="50000"/>
              </a:srgbClr>
            </a:outerShdw>
          </a:effectLst>
        </p:spPr>
      </p:pic>
      <p:pic>
        <p:nvPicPr>
          <p:cNvPr id="335" name="Google Shape;335;p32"/>
          <p:cNvPicPr preferRelativeResize="0"/>
          <p:nvPr/>
        </p:nvPicPr>
        <p:blipFill>
          <a:blip r:embed="rId5">
            <a:alphaModFix/>
          </a:blip>
          <a:stretch>
            <a:fillRect/>
          </a:stretch>
        </p:blipFill>
        <p:spPr>
          <a:xfrm>
            <a:off x="4419575" y="565650"/>
            <a:ext cx="3444137" cy="1756388"/>
          </a:xfrm>
          <a:prstGeom prst="rect">
            <a:avLst/>
          </a:prstGeom>
          <a:noFill/>
          <a:ln>
            <a:noFill/>
          </a:ln>
          <a:effectLst>
            <a:outerShdw blurRad="57150" rotWithShape="0" algn="bl" dir="5400000" dist="19050">
              <a:srgbClr val="000000">
                <a:alpha val="50000"/>
              </a:srgbClr>
            </a:outerShdw>
          </a:effectLst>
        </p:spPr>
      </p:pic>
      <p:sp>
        <p:nvSpPr>
          <p:cNvPr id="336" name="Google Shape;336;p32"/>
          <p:cNvSpPr txBox="1"/>
          <p:nvPr/>
        </p:nvSpPr>
        <p:spPr>
          <a:xfrm>
            <a:off x="2780450" y="1204400"/>
            <a:ext cx="27147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highlight>
                  <a:srgbClr val="FFFFFF"/>
                </a:highlight>
              </a:rPr>
              <a:t>Pricing Trends</a:t>
            </a:r>
            <a:endParaRPr sz="1000"/>
          </a:p>
        </p:txBody>
      </p:sp>
      <p:sp>
        <p:nvSpPr>
          <p:cNvPr id="337" name="Google Shape;337;p32"/>
          <p:cNvSpPr txBox="1"/>
          <p:nvPr/>
        </p:nvSpPr>
        <p:spPr>
          <a:xfrm>
            <a:off x="4575450" y="4561875"/>
            <a:ext cx="3387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highlight>
                  <a:srgbClr val="FFFFFF"/>
                </a:highlight>
              </a:rPr>
              <a:t>Prices are higher closer to city center and Manhattan is the Priciest</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descr="Image result for rental illustration nyc" id="342" name="Google Shape;342;p33"/>
          <p:cNvPicPr preferRelativeResize="0"/>
          <p:nvPr/>
        </p:nvPicPr>
        <p:blipFill rotWithShape="1">
          <a:blip r:embed="rId3">
            <a:alphaModFix/>
          </a:blip>
          <a:srcRect b="15547" l="0" r="0" t="0"/>
          <a:stretch/>
        </p:blipFill>
        <p:spPr>
          <a:xfrm>
            <a:off x="876975" y="645450"/>
            <a:ext cx="7257750" cy="4086250"/>
          </a:xfrm>
          <a:prstGeom prst="rect">
            <a:avLst/>
          </a:prstGeom>
          <a:noFill/>
          <a:ln>
            <a:noFill/>
          </a:ln>
          <a:effectLst>
            <a:outerShdw blurRad="57150" rotWithShape="0" algn="bl" dir="5400000" dist="19050">
              <a:srgbClr val="000000">
                <a:alpha val="50000"/>
              </a:srgbClr>
            </a:outerShdw>
          </a:effectLst>
        </p:spPr>
      </p:pic>
      <p:grpSp>
        <p:nvGrpSpPr>
          <p:cNvPr id="343" name="Google Shape;343;p33"/>
          <p:cNvGrpSpPr/>
          <p:nvPr/>
        </p:nvGrpSpPr>
        <p:grpSpPr>
          <a:xfrm>
            <a:off x="0" y="241400"/>
            <a:ext cx="4565825" cy="100800"/>
            <a:chOff x="304800" y="241400"/>
            <a:chExt cx="4565825" cy="100800"/>
          </a:xfrm>
        </p:grpSpPr>
        <p:sp>
          <p:nvSpPr>
            <p:cNvPr id="344" name="Google Shape;344;p33"/>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33"/>
          <p:cNvGrpSpPr/>
          <p:nvPr/>
        </p:nvGrpSpPr>
        <p:grpSpPr>
          <a:xfrm>
            <a:off x="4565825" y="241400"/>
            <a:ext cx="4578350" cy="100800"/>
            <a:chOff x="4870625" y="241400"/>
            <a:chExt cx="4578350" cy="100800"/>
          </a:xfrm>
        </p:grpSpPr>
        <p:sp>
          <p:nvSpPr>
            <p:cNvPr id="347" name="Google Shape;347;p33"/>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3"/>
          <p:cNvSpPr txBox="1"/>
          <p:nvPr/>
        </p:nvSpPr>
        <p:spPr>
          <a:xfrm>
            <a:off x="3438850" y="879575"/>
            <a:ext cx="3384300" cy="14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Conclusions and Limitations</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grpSp>
        <p:nvGrpSpPr>
          <p:cNvPr id="354" name="Google Shape;354;p34"/>
          <p:cNvGrpSpPr/>
          <p:nvPr/>
        </p:nvGrpSpPr>
        <p:grpSpPr>
          <a:xfrm>
            <a:off x="0" y="241400"/>
            <a:ext cx="4565825" cy="100800"/>
            <a:chOff x="304800" y="241400"/>
            <a:chExt cx="4565825" cy="100800"/>
          </a:xfrm>
        </p:grpSpPr>
        <p:sp>
          <p:nvSpPr>
            <p:cNvPr id="355" name="Google Shape;355;p34"/>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4"/>
          <p:cNvGrpSpPr/>
          <p:nvPr/>
        </p:nvGrpSpPr>
        <p:grpSpPr>
          <a:xfrm>
            <a:off x="4565825" y="241400"/>
            <a:ext cx="4578350" cy="100800"/>
            <a:chOff x="4870625" y="241400"/>
            <a:chExt cx="4578350" cy="100800"/>
          </a:xfrm>
        </p:grpSpPr>
        <p:sp>
          <p:nvSpPr>
            <p:cNvPr id="358" name="Google Shape;358;p34"/>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4"/>
          <p:cNvSpPr txBox="1"/>
          <p:nvPr/>
        </p:nvSpPr>
        <p:spPr>
          <a:xfrm>
            <a:off x="528000" y="1841500"/>
            <a:ext cx="4794300" cy="2383200"/>
          </a:xfrm>
          <a:prstGeom prst="rect">
            <a:avLst/>
          </a:prstGeom>
          <a:noFill/>
          <a:ln>
            <a:noFill/>
          </a:ln>
        </p:spPr>
        <p:txBody>
          <a:bodyPr anchorCtr="0" anchor="t" bIns="91425" lIns="91425" spcFirstLastPara="1" rIns="91425" wrap="square" tIns="91425">
            <a:noAutofit/>
          </a:bodyPr>
          <a:lstStyle/>
          <a:p>
            <a:pPr indent="-304800" lvl="0" marL="457200" rtl="0" algn="l">
              <a:lnSpc>
                <a:spcPct val="120000"/>
              </a:lnSpc>
              <a:spcBef>
                <a:spcPts val="0"/>
              </a:spcBef>
              <a:spcAft>
                <a:spcPts val="0"/>
              </a:spcAft>
              <a:buSzPts val="1200"/>
              <a:buChar char="❖"/>
            </a:pPr>
            <a:r>
              <a:rPr lang="en" sz="1200"/>
              <a:t>The neighborhoods with the cheapest rent will have more rental listings. </a:t>
            </a:r>
            <a:endParaRPr sz="1200"/>
          </a:p>
          <a:p>
            <a:pPr indent="-304800" lvl="0" marL="457200" rtl="0" algn="l">
              <a:lnSpc>
                <a:spcPct val="120000"/>
              </a:lnSpc>
              <a:spcBef>
                <a:spcPts val="0"/>
              </a:spcBef>
              <a:spcAft>
                <a:spcPts val="0"/>
              </a:spcAft>
              <a:buSzPts val="1200"/>
              <a:buChar char="❖"/>
            </a:pPr>
            <a:r>
              <a:rPr lang="en" sz="1200"/>
              <a:t>The neighborhoods with the maximum complaints impact pricing in short and long term rentals. </a:t>
            </a:r>
            <a:endParaRPr sz="1200"/>
          </a:p>
          <a:p>
            <a:pPr indent="-304800" lvl="0" marL="457200" rtl="0" algn="l">
              <a:lnSpc>
                <a:spcPct val="120000"/>
              </a:lnSpc>
              <a:spcBef>
                <a:spcPts val="0"/>
              </a:spcBef>
              <a:spcAft>
                <a:spcPts val="0"/>
              </a:spcAft>
              <a:buSzPts val="1200"/>
              <a:buChar char="❖"/>
            </a:pPr>
            <a:r>
              <a:rPr lang="en" sz="1200"/>
              <a:t>The average median price decreases as the distance from the city center increases. </a:t>
            </a:r>
            <a:endParaRPr sz="1200"/>
          </a:p>
          <a:p>
            <a:pPr indent="-304800" lvl="0" marL="457200" rtl="0" algn="l">
              <a:lnSpc>
                <a:spcPct val="120000"/>
              </a:lnSpc>
              <a:spcBef>
                <a:spcPts val="0"/>
              </a:spcBef>
              <a:spcAft>
                <a:spcPts val="0"/>
              </a:spcAft>
              <a:buSzPts val="1200"/>
              <a:buChar char="❖"/>
            </a:pPr>
            <a:r>
              <a:rPr lang="en" sz="1200"/>
              <a:t>Neighborhoods offering the most amount of listings are more expensive.</a:t>
            </a:r>
            <a:endParaRPr sz="1200"/>
          </a:p>
        </p:txBody>
      </p:sp>
      <p:sp>
        <p:nvSpPr>
          <p:cNvPr id="361" name="Google Shape;361;p34"/>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Hypothesis Analysis</a:t>
            </a:r>
            <a:endParaRPr sz="1200"/>
          </a:p>
        </p:txBody>
      </p:sp>
      <p:sp>
        <p:nvSpPr>
          <p:cNvPr id="362" name="Google Shape;362;p34"/>
          <p:cNvSpPr txBox="1"/>
          <p:nvPr/>
        </p:nvSpPr>
        <p:spPr>
          <a:xfrm>
            <a:off x="5434500" y="1841500"/>
            <a:ext cx="2841000" cy="2079900"/>
          </a:xfrm>
          <a:prstGeom prst="rect">
            <a:avLst/>
          </a:prstGeom>
          <a:noFill/>
          <a:ln>
            <a:noFill/>
          </a:ln>
        </p:spPr>
        <p:txBody>
          <a:bodyPr anchorCtr="0" anchor="t" bIns="91425" lIns="91425" spcFirstLastPara="1" rIns="91425" wrap="square" tIns="91425">
            <a:noAutofit/>
          </a:bodyPr>
          <a:lstStyle/>
          <a:p>
            <a:pPr indent="-304800" lvl="0" marL="457200" rtl="0" algn="l">
              <a:lnSpc>
                <a:spcPct val="120000"/>
              </a:lnSpc>
              <a:spcBef>
                <a:spcPts val="0"/>
              </a:spcBef>
              <a:spcAft>
                <a:spcPts val="0"/>
              </a:spcAft>
              <a:buSzPts val="1200"/>
              <a:buChar char="❖"/>
            </a:pPr>
            <a:r>
              <a:rPr lang="en" sz="1200"/>
              <a:t>FALSE</a:t>
            </a:r>
            <a:endParaRPr sz="1200"/>
          </a:p>
          <a:p>
            <a:pPr indent="0" lvl="0" marL="0" rtl="0" algn="l">
              <a:lnSpc>
                <a:spcPct val="120000"/>
              </a:lnSpc>
              <a:spcBef>
                <a:spcPts val="0"/>
              </a:spcBef>
              <a:spcAft>
                <a:spcPts val="0"/>
              </a:spcAft>
              <a:buNone/>
            </a:pPr>
            <a:r>
              <a:t/>
            </a:r>
            <a:endParaRPr sz="1200"/>
          </a:p>
          <a:p>
            <a:pPr indent="-304800" lvl="0" marL="457200" rtl="0" algn="l">
              <a:lnSpc>
                <a:spcPct val="120000"/>
              </a:lnSpc>
              <a:spcBef>
                <a:spcPts val="0"/>
              </a:spcBef>
              <a:spcAft>
                <a:spcPts val="0"/>
              </a:spcAft>
              <a:buSzPts val="1200"/>
              <a:buChar char="❖"/>
            </a:pPr>
            <a:r>
              <a:rPr lang="en" sz="1200"/>
              <a:t>FALSE</a:t>
            </a:r>
            <a:endParaRPr sz="1200"/>
          </a:p>
          <a:p>
            <a:pPr indent="0" lvl="0" marL="457200" rtl="0" algn="l">
              <a:lnSpc>
                <a:spcPct val="120000"/>
              </a:lnSpc>
              <a:spcBef>
                <a:spcPts val="0"/>
              </a:spcBef>
              <a:spcAft>
                <a:spcPts val="0"/>
              </a:spcAft>
              <a:buNone/>
            </a:pPr>
            <a:r>
              <a:t/>
            </a:r>
            <a:endParaRPr sz="1200"/>
          </a:p>
          <a:p>
            <a:pPr indent="-304800" lvl="0" marL="457200" rtl="0" algn="l">
              <a:lnSpc>
                <a:spcPct val="120000"/>
              </a:lnSpc>
              <a:spcBef>
                <a:spcPts val="0"/>
              </a:spcBef>
              <a:spcAft>
                <a:spcPts val="0"/>
              </a:spcAft>
              <a:buSzPts val="1200"/>
              <a:buChar char="❖"/>
            </a:pPr>
            <a:r>
              <a:rPr lang="en" sz="1200"/>
              <a:t>TRUE FOR LONG TERM, FALSE FOR SHORT TERM</a:t>
            </a:r>
            <a:endParaRPr sz="1200"/>
          </a:p>
          <a:p>
            <a:pPr indent="-304800" lvl="0" marL="457200" rtl="0" algn="l">
              <a:lnSpc>
                <a:spcPct val="120000"/>
              </a:lnSpc>
              <a:spcBef>
                <a:spcPts val="0"/>
              </a:spcBef>
              <a:spcAft>
                <a:spcPts val="0"/>
              </a:spcAft>
              <a:buSzPts val="1200"/>
              <a:buChar char="❖"/>
            </a:pPr>
            <a:r>
              <a:rPr lang="en" sz="1200"/>
              <a:t>T</a:t>
            </a:r>
            <a:r>
              <a:rPr lang="en" sz="1200">
                <a:solidFill>
                  <a:schemeClr val="dk1"/>
                </a:solidFill>
              </a:rPr>
              <a:t>RUE FOR SHORT TERM, FALSE FOR LONG TERM</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5"/>
          <p:cNvSpPr txBox="1"/>
          <p:nvPr/>
        </p:nvSpPr>
        <p:spPr>
          <a:xfrm>
            <a:off x="0" y="0"/>
            <a:ext cx="8991000" cy="1125600"/>
          </a:xfrm>
          <a:prstGeom prst="rect">
            <a:avLst/>
          </a:prstGeom>
          <a:noFill/>
          <a:ln>
            <a:noFill/>
          </a:ln>
        </p:spPr>
        <p:txBody>
          <a:bodyPr anchorCtr="0" anchor="t" bIns="91425" lIns="91425" spcFirstLastPara="1" rIns="91425" wrap="square" tIns="91425">
            <a:noAutofit/>
          </a:bodyPr>
          <a:lstStyle/>
          <a:p>
            <a:pPr indent="0" lvl="0" marL="457200" rtl="0" algn="l">
              <a:lnSpc>
                <a:spcPct val="120000"/>
              </a:lnSpc>
              <a:spcBef>
                <a:spcPts val="0"/>
              </a:spcBef>
              <a:spcAft>
                <a:spcPts val="0"/>
              </a:spcAft>
              <a:buNone/>
            </a:pPr>
            <a:r>
              <a:t/>
            </a:r>
            <a:endParaRPr sz="1200">
              <a:solidFill>
                <a:schemeClr val="dk1"/>
              </a:solidFill>
            </a:endParaRPr>
          </a:p>
          <a:p>
            <a:pPr indent="0" lvl="0" marL="457200" rtl="0" algn="l">
              <a:lnSpc>
                <a:spcPct val="120000"/>
              </a:lnSpc>
              <a:spcBef>
                <a:spcPts val="0"/>
              </a:spcBef>
              <a:spcAft>
                <a:spcPts val="0"/>
              </a:spcAft>
              <a:buNone/>
            </a:pPr>
            <a:r>
              <a:t/>
            </a:r>
            <a:endParaRPr sz="1200">
              <a:solidFill>
                <a:schemeClr val="dk1"/>
              </a:solidFill>
            </a:endParaRPr>
          </a:p>
          <a:p>
            <a:pPr indent="0" lvl="0" marL="457200" rtl="0" algn="l">
              <a:spcBef>
                <a:spcPts val="0"/>
              </a:spcBef>
              <a:spcAft>
                <a:spcPts val="0"/>
              </a:spcAft>
              <a:buNone/>
            </a:pPr>
            <a:r>
              <a:rPr lang="en" sz="2400"/>
              <a:t>Conclusions</a:t>
            </a:r>
            <a:r>
              <a:rPr lang="en" sz="1200">
                <a:solidFill>
                  <a:schemeClr val="dk1"/>
                </a:solidFill>
              </a:rPr>
              <a:t> </a:t>
            </a:r>
            <a:endParaRPr sz="1200">
              <a:solidFill>
                <a:schemeClr val="dk1"/>
              </a:solidFill>
            </a:endParaRPr>
          </a:p>
          <a:p>
            <a:pPr indent="0" lvl="0" marL="0" rtl="0" algn="l">
              <a:lnSpc>
                <a:spcPct val="120000"/>
              </a:lnSpc>
              <a:spcBef>
                <a:spcPts val="0"/>
              </a:spcBef>
              <a:spcAft>
                <a:spcPts val="0"/>
              </a:spcAft>
              <a:buNone/>
            </a:pPr>
            <a:r>
              <a:t/>
            </a:r>
            <a:endParaRPr sz="1200">
              <a:solidFill>
                <a:schemeClr val="dk1"/>
              </a:solidFill>
            </a:endParaRPr>
          </a:p>
        </p:txBody>
      </p:sp>
      <p:grpSp>
        <p:nvGrpSpPr>
          <p:cNvPr id="368" name="Google Shape;368;p35"/>
          <p:cNvGrpSpPr/>
          <p:nvPr/>
        </p:nvGrpSpPr>
        <p:grpSpPr>
          <a:xfrm>
            <a:off x="0" y="241400"/>
            <a:ext cx="4565825" cy="100800"/>
            <a:chOff x="304800" y="241400"/>
            <a:chExt cx="4565825" cy="100800"/>
          </a:xfrm>
        </p:grpSpPr>
        <p:sp>
          <p:nvSpPr>
            <p:cNvPr id="369" name="Google Shape;369;p35"/>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35"/>
          <p:cNvGrpSpPr/>
          <p:nvPr/>
        </p:nvGrpSpPr>
        <p:grpSpPr>
          <a:xfrm>
            <a:off x="4565825" y="241400"/>
            <a:ext cx="4578350" cy="100800"/>
            <a:chOff x="4870625" y="241400"/>
            <a:chExt cx="4578350" cy="100800"/>
          </a:xfrm>
        </p:grpSpPr>
        <p:sp>
          <p:nvSpPr>
            <p:cNvPr id="372" name="Google Shape;372;p35"/>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5"/>
          <p:cNvSpPr txBox="1"/>
          <p:nvPr/>
        </p:nvSpPr>
        <p:spPr>
          <a:xfrm>
            <a:off x="1146500" y="1125600"/>
            <a:ext cx="6910500" cy="2166900"/>
          </a:xfrm>
          <a:prstGeom prst="rect">
            <a:avLst/>
          </a:prstGeom>
          <a:noFill/>
          <a:ln>
            <a:noFill/>
          </a:ln>
        </p:spPr>
        <p:txBody>
          <a:bodyPr anchorCtr="0" anchor="t" bIns="91425" lIns="91425" spcFirstLastPara="1" rIns="91425" wrap="square" tIns="91425">
            <a:noAutofit/>
          </a:bodyPr>
          <a:lstStyle/>
          <a:p>
            <a:pPr indent="0" lvl="0" marL="45720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20000"/>
              </a:lnSpc>
              <a:spcBef>
                <a:spcPts val="0"/>
              </a:spcBef>
              <a:spcAft>
                <a:spcPts val="0"/>
              </a:spcAft>
              <a:buClr>
                <a:schemeClr val="dk1"/>
              </a:buClr>
              <a:buSzPts val="1200"/>
              <a:buChar char="❖"/>
            </a:pPr>
            <a:r>
              <a:rPr lang="en" sz="1200">
                <a:solidFill>
                  <a:schemeClr val="dk1"/>
                </a:solidFill>
              </a:rPr>
              <a:t>Airbnb 30-day rentals are more expensive than rentals listed on StreetEasy.</a:t>
            </a:r>
            <a:endParaRPr sz="1200">
              <a:solidFill>
                <a:schemeClr val="dk1"/>
              </a:solidFill>
            </a:endParaRPr>
          </a:p>
          <a:p>
            <a:pPr indent="0" lvl="0" marL="45720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20000"/>
              </a:lnSpc>
              <a:spcBef>
                <a:spcPts val="0"/>
              </a:spcBef>
              <a:spcAft>
                <a:spcPts val="0"/>
              </a:spcAft>
              <a:buClr>
                <a:schemeClr val="dk1"/>
              </a:buClr>
              <a:buSzPts val="1200"/>
              <a:buChar char="❖"/>
            </a:pPr>
            <a:r>
              <a:rPr lang="en" sz="1200">
                <a:solidFill>
                  <a:schemeClr val="dk1"/>
                </a:solidFill>
              </a:rPr>
              <a:t>The number of AirBnB listings popping up in various neighborhoods varies across boroughs and the trend observed is more residential the neighborhood lesser the listings and commercial neighborhood rental listings have a stiff competition from AirBnB.</a:t>
            </a:r>
            <a:endParaRPr sz="1200">
              <a:solidFill>
                <a:schemeClr val="dk1"/>
              </a:solidFill>
            </a:endParaRPr>
          </a:p>
          <a:p>
            <a:pPr indent="0" lvl="0" marL="45720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20000"/>
              </a:lnSpc>
              <a:spcBef>
                <a:spcPts val="0"/>
              </a:spcBef>
              <a:spcAft>
                <a:spcPts val="0"/>
              </a:spcAft>
              <a:buClr>
                <a:schemeClr val="dk1"/>
              </a:buClr>
              <a:buSzPts val="1200"/>
              <a:buChar char="❖"/>
            </a:pPr>
            <a:r>
              <a:rPr lang="en" sz="1200">
                <a:solidFill>
                  <a:schemeClr val="dk1"/>
                </a:solidFill>
              </a:rPr>
              <a:t>The cost of accommodation decreases as one moves away from the city center as far as long term rentals are considered, but short term listings do not exhibit a deviation in pricing for the same criteria.</a:t>
            </a:r>
            <a:endParaRPr sz="1200">
              <a:solidFill>
                <a:schemeClr val="dk1"/>
              </a:solidFill>
            </a:endParaRPr>
          </a:p>
          <a:p>
            <a:pPr indent="0" lvl="0" marL="45720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20000"/>
              </a:lnSpc>
              <a:spcBef>
                <a:spcPts val="0"/>
              </a:spcBef>
              <a:spcAft>
                <a:spcPts val="0"/>
              </a:spcAft>
              <a:buClr>
                <a:schemeClr val="dk1"/>
              </a:buClr>
              <a:buSzPts val="1200"/>
              <a:buChar char="❖"/>
            </a:pPr>
            <a:r>
              <a:rPr lang="en" sz="1200">
                <a:solidFill>
                  <a:schemeClr val="dk1"/>
                </a:solidFill>
              </a:rPr>
              <a:t>There is a lack of relationship between neighborhoods registering the maximum number of complaints and the ones with lowest prices of long term and short term rental.</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grpSp>
        <p:nvGrpSpPr>
          <p:cNvPr id="379" name="Google Shape;379;p36"/>
          <p:cNvGrpSpPr/>
          <p:nvPr/>
        </p:nvGrpSpPr>
        <p:grpSpPr>
          <a:xfrm>
            <a:off x="0" y="241400"/>
            <a:ext cx="4565825" cy="100800"/>
            <a:chOff x="304800" y="241400"/>
            <a:chExt cx="4565825" cy="100800"/>
          </a:xfrm>
        </p:grpSpPr>
        <p:sp>
          <p:nvSpPr>
            <p:cNvPr id="380" name="Google Shape;380;p36"/>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36"/>
          <p:cNvGrpSpPr/>
          <p:nvPr/>
        </p:nvGrpSpPr>
        <p:grpSpPr>
          <a:xfrm>
            <a:off x="4565825" y="241400"/>
            <a:ext cx="4578350" cy="100800"/>
            <a:chOff x="4870625" y="241400"/>
            <a:chExt cx="4578350" cy="100800"/>
          </a:xfrm>
        </p:grpSpPr>
        <p:sp>
          <p:nvSpPr>
            <p:cNvPr id="383" name="Google Shape;383;p36"/>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6"/>
          <p:cNvSpPr txBox="1"/>
          <p:nvPr/>
        </p:nvSpPr>
        <p:spPr>
          <a:xfrm>
            <a:off x="256300" y="491775"/>
            <a:ext cx="45657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Limitations and Challenges</a:t>
            </a:r>
            <a:endParaRPr sz="1200"/>
          </a:p>
        </p:txBody>
      </p:sp>
      <p:pic>
        <p:nvPicPr>
          <p:cNvPr id="386" name="Google Shape;386;p36"/>
          <p:cNvPicPr preferRelativeResize="0"/>
          <p:nvPr/>
        </p:nvPicPr>
        <p:blipFill rotWithShape="1">
          <a:blip r:embed="rId3">
            <a:alphaModFix/>
          </a:blip>
          <a:srcRect b="38820" l="31443" r="53321" t="45551"/>
          <a:stretch/>
        </p:blipFill>
        <p:spPr>
          <a:xfrm>
            <a:off x="1609324" y="1463338"/>
            <a:ext cx="610074" cy="625850"/>
          </a:xfrm>
          <a:prstGeom prst="rect">
            <a:avLst/>
          </a:prstGeom>
          <a:noFill/>
          <a:ln>
            <a:noFill/>
          </a:ln>
          <a:effectLst>
            <a:outerShdw blurRad="57150" rotWithShape="0" algn="bl" dir="5400000" dist="19050">
              <a:srgbClr val="000000">
                <a:alpha val="50000"/>
              </a:srgbClr>
            </a:outerShdw>
          </a:effectLst>
        </p:spPr>
      </p:pic>
      <p:pic>
        <p:nvPicPr>
          <p:cNvPr id="387" name="Google Shape;387;p36"/>
          <p:cNvPicPr preferRelativeResize="0"/>
          <p:nvPr/>
        </p:nvPicPr>
        <p:blipFill rotWithShape="1">
          <a:blip r:embed="rId3">
            <a:alphaModFix/>
          </a:blip>
          <a:srcRect b="53396" l="36673" r="48091" t="30974"/>
          <a:stretch/>
        </p:blipFill>
        <p:spPr>
          <a:xfrm>
            <a:off x="3961924" y="1463338"/>
            <a:ext cx="610074" cy="625850"/>
          </a:xfrm>
          <a:prstGeom prst="rect">
            <a:avLst/>
          </a:prstGeom>
          <a:noFill/>
          <a:ln>
            <a:noFill/>
          </a:ln>
          <a:effectLst>
            <a:outerShdw blurRad="57150" rotWithShape="0" algn="bl" dir="5400000" dist="19050">
              <a:srgbClr val="000000">
                <a:alpha val="50000"/>
              </a:srgbClr>
            </a:outerShdw>
          </a:effectLst>
        </p:spPr>
      </p:pic>
      <p:pic>
        <p:nvPicPr>
          <p:cNvPr id="388" name="Google Shape;388;p36"/>
          <p:cNvPicPr preferRelativeResize="0"/>
          <p:nvPr/>
        </p:nvPicPr>
        <p:blipFill rotWithShape="1">
          <a:blip r:embed="rId3">
            <a:alphaModFix/>
          </a:blip>
          <a:srcRect b="26931" l="39990" r="45795" t="58486"/>
          <a:stretch/>
        </p:blipFill>
        <p:spPr>
          <a:xfrm>
            <a:off x="6415999" y="1463338"/>
            <a:ext cx="610074" cy="625850"/>
          </a:xfrm>
          <a:prstGeom prst="rect">
            <a:avLst/>
          </a:prstGeom>
          <a:noFill/>
          <a:ln>
            <a:noFill/>
          </a:ln>
          <a:effectLst>
            <a:outerShdw blurRad="57150" rotWithShape="0" algn="bl" dir="5400000" dist="19050">
              <a:srgbClr val="000000">
                <a:alpha val="50000"/>
              </a:srgbClr>
            </a:outerShdw>
          </a:effectLst>
        </p:spPr>
      </p:pic>
      <p:sp>
        <p:nvSpPr>
          <p:cNvPr id="389" name="Google Shape;389;p36"/>
          <p:cNvSpPr txBox="1"/>
          <p:nvPr/>
        </p:nvSpPr>
        <p:spPr>
          <a:xfrm>
            <a:off x="1159125" y="2271600"/>
            <a:ext cx="1510500" cy="625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t>Dealing with large</a:t>
            </a:r>
            <a:r>
              <a:rPr lang="en" sz="1200">
                <a:solidFill>
                  <a:srgbClr val="3C78D8"/>
                </a:solidFill>
              </a:rPr>
              <a:t> S</a:t>
            </a:r>
            <a:r>
              <a:rPr lang="en" sz="1200">
                <a:solidFill>
                  <a:srgbClr val="3C78D8"/>
                </a:solidFill>
              </a:rPr>
              <a:t>ize </a:t>
            </a:r>
            <a:r>
              <a:rPr lang="en" sz="1200"/>
              <a:t>datasets.</a:t>
            </a:r>
            <a:endParaRPr sz="1200"/>
          </a:p>
        </p:txBody>
      </p:sp>
      <p:sp>
        <p:nvSpPr>
          <p:cNvPr id="390" name="Google Shape;390;p36"/>
          <p:cNvSpPr txBox="1"/>
          <p:nvPr/>
        </p:nvSpPr>
        <p:spPr>
          <a:xfrm>
            <a:off x="3511713" y="2271600"/>
            <a:ext cx="1510500" cy="625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t>Lack of content </a:t>
            </a:r>
            <a:r>
              <a:rPr lang="en" sz="1200">
                <a:solidFill>
                  <a:srgbClr val="3C78D8"/>
                </a:solidFill>
              </a:rPr>
              <a:t>information </a:t>
            </a:r>
            <a:endParaRPr sz="1200"/>
          </a:p>
        </p:txBody>
      </p:sp>
      <p:sp>
        <p:nvSpPr>
          <p:cNvPr id="391" name="Google Shape;391;p36"/>
          <p:cNvSpPr txBox="1"/>
          <p:nvPr/>
        </p:nvSpPr>
        <p:spPr>
          <a:xfrm>
            <a:off x="5564375" y="2271600"/>
            <a:ext cx="2250900" cy="625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solidFill>
                  <a:srgbClr val="3C78D8"/>
                </a:solidFill>
              </a:rPr>
              <a:t>Merging </a:t>
            </a:r>
            <a:r>
              <a:rPr lang="en" sz="1200"/>
              <a:t>datasets was a challenge due to lack of common columns</a:t>
            </a:r>
            <a:endParaRPr sz="1200"/>
          </a:p>
        </p:txBody>
      </p:sp>
      <p:pic>
        <p:nvPicPr>
          <p:cNvPr id="392" name="Google Shape;392;p36"/>
          <p:cNvPicPr preferRelativeResize="0"/>
          <p:nvPr/>
        </p:nvPicPr>
        <p:blipFill rotWithShape="1">
          <a:blip r:embed="rId3">
            <a:alphaModFix/>
          </a:blip>
          <a:srcRect b="50241" l="48568" r="36196" t="34129"/>
          <a:stretch/>
        </p:blipFill>
        <p:spPr>
          <a:xfrm>
            <a:off x="1673674" y="3288163"/>
            <a:ext cx="610074" cy="625850"/>
          </a:xfrm>
          <a:prstGeom prst="rect">
            <a:avLst/>
          </a:prstGeom>
          <a:noFill/>
          <a:ln>
            <a:noFill/>
          </a:ln>
          <a:effectLst>
            <a:outerShdw blurRad="57150" rotWithShape="0" algn="bl" dir="5400000" dist="19050">
              <a:srgbClr val="000000">
                <a:alpha val="50000"/>
              </a:srgbClr>
            </a:outerShdw>
          </a:effectLst>
        </p:spPr>
      </p:pic>
      <p:pic>
        <p:nvPicPr>
          <p:cNvPr id="393" name="Google Shape;393;p36"/>
          <p:cNvPicPr preferRelativeResize="0"/>
          <p:nvPr/>
        </p:nvPicPr>
        <p:blipFill rotWithShape="1">
          <a:blip r:embed="rId3">
            <a:alphaModFix/>
          </a:blip>
          <a:srcRect b="74903" l="59362" r="26034" t="10116"/>
          <a:stretch/>
        </p:blipFill>
        <p:spPr>
          <a:xfrm>
            <a:off x="4026274" y="3288163"/>
            <a:ext cx="610074" cy="625850"/>
          </a:xfrm>
          <a:prstGeom prst="rect">
            <a:avLst/>
          </a:prstGeom>
          <a:noFill/>
          <a:ln>
            <a:noFill/>
          </a:ln>
          <a:effectLst>
            <a:outerShdw blurRad="57150" rotWithShape="0" algn="bl" dir="5400000" dist="19050">
              <a:srgbClr val="000000">
                <a:alpha val="50000"/>
              </a:srgbClr>
            </a:outerShdw>
          </a:effectLst>
        </p:spPr>
      </p:pic>
      <p:pic>
        <p:nvPicPr>
          <p:cNvPr id="394" name="Google Shape;394;p36"/>
          <p:cNvPicPr preferRelativeResize="0"/>
          <p:nvPr/>
        </p:nvPicPr>
        <p:blipFill rotWithShape="1">
          <a:blip r:embed="rId3">
            <a:alphaModFix/>
          </a:blip>
          <a:srcRect b="77946" l="16538" r="67929" t="6120"/>
          <a:stretch/>
        </p:blipFill>
        <p:spPr>
          <a:xfrm>
            <a:off x="6480349" y="3288163"/>
            <a:ext cx="610074" cy="625850"/>
          </a:xfrm>
          <a:prstGeom prst="rect">
            <a:avLst/>
          </a:prstGeom>
          <a:noFill/>
          <a:ln>
            <a:noFill/>
          </a:ln>
          <a:effectLst>
            <a:outerShdw blurRad="57150" rotWithShape="0" algn="bl" dir="5400000" dist="19050">
              <a:srgbClr val="000000">
                <a:alpha val="50000"/>
              </a:srgbClr>
            </a:outerShdw>
          </a:effectLst>
        </p:spPr>
      </p:pic>
      <p:sp>
        <p:nvSpPr>
          <p:cNvPr id="395" name="Google Shape;395;p36"/>
          <p:cNvSpPr txBox="1"/>
          <p:nvPr/>
        </p:nvSpPr>
        <p:spPr>
          <a:xfrm>
            <a:off x="907150" y="4096425"/>
            <a:ext cx="2131800" cy="625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a:t>Lack of </a:t>
            </a:r>
            <a:r>
              <a:rPr lang="en" sz="1200">
                <a:solidFill>
                  <a:srgbClr val="3C78D8"/>
                </a:solidFill>
              </a:rPr>
              <a:t>time</a:t>
            </a:r>
            <a:r>
              <a:rPr lang="en" sz="1200"/>
              <a:t> to explore and understand the data better</a:t>
            </a:r>
            <a:endParaRPr sz="1200"/>
          </a:p>
        </p:txBody>
      </p:sp>
      <p:sp>
        <p:nvSpPr>
          <p:cNvPr id="396" name="Google Shape;396;p36"/>
          <p:cNvSpPr txBox="1"/>
          <p:nvPr/>
        </p:nvSpPr>
        <p:spPr>
          <a:xfrm>
            <a:off x="3423675" y="4096425"/>
            <a:ext cx="1904100" cy="625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t>One </a:t>
            </a:r>
            <a:r>
              <a:rPr lang="en" sz="1200">
                <a:solidFill>
                  <a:srgbClr val="3C78D8"/>
                </a:solidFill>
              </a:rPr>
              <a:t>team</a:t>
            </a:r>
            <a:r>
              <a:rPr lang="en" sz="1200"/>
              <a:t> member short </a:t>
            </a:r>
            <a:endParaRPr sz="1200"/>
          </a:p>
        </p:txBody>
      </p:sp>
      <p:sp>
        <p:nvSpPr>
          <p:cNvPr id="397" name="Google Shape;397;p36"/>
          <p:cNvSpPr txBox="1"/>
          <p:nvPr/>
        </p:nvSpPr>
        <p:spPr>
          <a:xfrm>
            <a:off x="5837725" y="4096425"/>
            <a:ext cx="2082600" cy="625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chemeClr val="dk1"/>
                </a:solidFill>
              </a:rPr>
              <a:t>Modified approach in analysing </a:t>
            </a:r>
            <a:r>
              <a:rPr lang="en" sz="1200">
                <a:solidFill>
                  <a:srgbClr val="3C78D8"/>
                </a:solidFill>
              </a:rPr>
              <a:t>hypothesis</a:t>
            </a:r>
            <a:r>
              <a:rPr lang="en" sz="1200">
                <a:solidFill>
                  <a:schemeClr val="dk1"/>
                </a:solidFill>
              </a:rPr>
              <a:t> </a:t>
            </a:r>
            <a:endParaRPr sz="1200">
              <a:solidFill>
                <a:schemeClr val="dk1"/>
              </a:solidFill>
            </a:endParaRPr>
          </a:p>
          <a:p>
            <a:pPr indent="0" lvl="0" marL="0" rtl="0" algn="ctr">
              <a:lnSpc>
                <a:spcPct val="120000"/>
              </a:lnSpc>
              <a:spcBef>
                <a:spcPts val="0"/>
              </a:spcBef>
              <a:spcAft>
                <a:spcPts val="0"/>
              </a:spcAft>
              <a:buNone/>
            </a:pPr>
            <a:r>
              <a:t/>
            </a:r>
            <a:endParaRPr sz="1200">
              <a:solidFill>
                <a:srgbClr val="3C78D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grpSp>
        <p:nvGrpSpPr>
          <p:cNvPr id="402" name="Google Shape;402;p37"/>
          <p:cNvGrpSpPr/>
          <p:nvPr/>
        </p:nvGrpSpPr>
        <p:grpSpPr>
          <a:xfrm>
            <a:off x="0" y="241400"/>
            <a:ext cx="4565825" cy="100800"/>
            <a:chOff x="304800" y="241400"/>
            <a:chExt cx="4565825" cy="100800"/>
          </a:xfrm>
        </p:grpSpPr>
        <p:sp>
          <p:nvSpPr>
            <p:cNvPr id="403" name="Google Shape;403;p37"/>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37"/>
          <p:cNvGrpSpPr/>
          <p:nvPr/>
        </p:nvGrpSpPr>
        <p:grpSpPr>
          <a:xfrm>
            <a:off x="4565825" y="241400"/>
            <a:ext cx="4578350" cy="100800"/>
            <a:chOff x="4870625" y="241400"/>
            <a:chExt cx="4578350" cy="100800"/>
          </a:xfrm>
        </p:grpSpPr>
        <p:sp>
          <p:nvSpPr>
            <p:cNvPr id="406" name="Google Shape;406;p37"/>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37"/>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Questions</a:t>
            </a:r>
            <a:endParaRPr sz="1200"/>
          </a:p>
        </p:txBody>
      </p:sp>
      <p:pic>
        <p:nvPicPr>
          <p:cNvPr id="409" name="Google Shape;409;p37"/>
          <p:cNvPicPr preferRelativeResize="0"/>
          <p:nvPr/>
        </p:nvPicPr>
        <p:blipFill>
          <a:blip r:embed="rId3">
            <a:alphaModFix/>
          </a:blip>
          <a:stretch>
            <a:fillRect/>
          </a:stretch>
        </p:blipFill>
        <p:spPr>
          <a:xfrm>
            <a:off x="972825" y="1028000"/>
            <a:ext cx="7462874" cy="38579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grpSp>
        <p:nvGrpSpPr>
          <p:cNvPr id="75" name="Google Shape;75;p15"/>
          <p:cNvGrpSpPr/>
          <p:nvPr/>
        </p:nvGrpSpPr>
        <p:grpSpPr>
          <a:xfrm>
            <a:off x="0" y="241400"/>
            <a:ext cx="4565825" cy="100800"/>
            <a:chOff x="304800" y="241400"/>
            <a:chExt cx="4565825" cy="100800"/>
          </a:xfrm>
        </p:grpSpPr>
        <p:sp>
          <p:nvSpPr>
            <p:cNvPr id="76" name="Google Shape;76;p15"/>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15"/>
          <p:cNvGrpSpPr/>
          <p:nvPr/>
        </p:nvGrpSpPr>
        <p:grpSpPr>
          <a:xfrm>
            <a:off x="4565825" y="241400"/>
            <a:ext cx="4578350" cy="100800"/>
            <a:chOff x="4870625" y="241400"/>
            <a:chExt cx="4578350" cy="100800"/>
          </a:xfrm>
        </p:grpSpPr>
        <p:sp>
          <p:nvSpPr>
            <p:cNvPr id="79" name="Google Shape;79;p15"/>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5"/>
          <p:cNvSpPr txBox="1"/>
          <p:nvPr/>
        </p:nvSpPr>
        <p:spPr>
          <a:xfrm>
            <a:off x="256300" y="491775"/>
            <a:ext cx="37725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Resources and Cleansing</a:t>
            </a:r>
            <a:endParaRPr sz="2400"/>
          </a:p>
        </p:txBody>
      </p:sp>
      <p:sp>
        <p:nvSpPr>
          <p:cNvPr id="82" name="Google Shape;82;p15"/>
          <p:cNvSpPr txBox="1"/>
          <p:nvPr/>
        </p:nvSpPr>
        <p:spPr>
          <a:xfrm>
            <a:off x="393701" y="2851175"/>
            <a:ext cx="2532900" cy="2032200"/>
          </a:xfrm>
          <a:prstGeom prst="rect">
            <a:avLst/>
          </a:prstGeom>
          <a:noFill/>
          <a:ln>
            <a:noFill/>
          </a:ln>
        </p:spPr>
        <p:txBody>
          <a:bodyPr anchorCtr="0" anchor="t" bIns="91425" lIns="91425" spcFirstLastPara="1" rIns="91425" wrap="square" tIns="91425">
            <a:noAutofit/>
          </a:bodyPr>
          <a:lstStyle/>
          <a:p>
            <a:pPr indent="0" lvl="0" marL="0" rtl="0" algn="l">
              <a:lnSpc>
                <a:spcPct val="97200"/>
              </a:lnSpc>
              <a:spcBef>
                <a:spcPts val="0"/>
              </a:spcBef>
              <a:spcAft>
                <a:spcPts val="0"/>
              </a:spcAft>
              <a:buNone/>
            </a:pPr>
            <a:r>
              <a:rPr lang="en" sz="1000">
                <a:solidFill>
                  <a:srgbClr val="0B5394"/>
                </a:solidFill>
              </a:rPr>
              <a:t>StreetEasy has the largest set of real estate listings for New York City.</a:t>
            </a:r>
            <a:endParaRPr sz="1000">
              <a:solidFill>
                <a:srgbClr val="0B5394"/>
              </a:solidFill>
            </a:endParaRPr>
          </a:p>
          <a:p>
            <a:pPr indent="0" lvl="0" marL="0" rtl="0" algn="l">
              <a:lnSpc>
                <a:spcPct val="97200"/>
              </a:lnSpc>
              <a:spcBef>
                <a:spcPts val="0"/>
              </a:spcBef>
              <a:spcAft>
                <a:spcPts val="0"/>
              </a:spcAft>
              <a:buNone/>
            </a:pPr>
            <a:r>
              <a:t/>
            </a:r>
            <a:endParaRPr sz="1000">
              <a:solidFill>
                <a:srgbClr val="0B5394"/>
              </a:solidFill>
            </a:endParaRPr>
          </a:p>
          <a:p>
            <a:pPr indent="0" lvl="0" marL="0" rtl="0" algn="l">
              <a:lnSpc>
                <a:spcPct val="97200"/>
              </a:lnSpc>
              <a:spcBef>
                <a:spcPts val="0"/>
              </a:spcBef>
              <a:spcAft>
                <a:spcPts val="0"/>
              </a:spcAft>
              <a:buNone/>
            </a:pPr>
            <a:r>
              <a:rPr lang="en" sz="1000">
                <a:solidFill>
                  <a:srgbClr val="0B5394"/>
                </a:solidFill>
              </a:rPr>
              <a:t>CSV</a:t>
            </a:r>
            <a:endParaRPr sz="1000">
              <a:solidFill>
                <a:srgbClr val="0B5394"/>
              </a:solidFill>
            </a:endParaRPr>
          </a:p>
          <a:p>
            <a:pPr indent="-292100" lvl="0" marL="457200" rtl="0" algn="l">
              <a:lnSpc>
                <a:spcPct val="97200"/>
              </a:lnSpc>
              <a:spcBef>
                <a:spcPts val="0"/>
              </a:spcBef>
              <a:spcAft>
                <a:spcPts val="0"/>
              </a:spcAft>
              <a:buClr>
                <a:srgbClr val="0B5394"/>
              </a:buClr>
              <a:buSzPts val="1000"/>
              <a:buChar char="❖"/>
            </a:pPr>
            <a:r>
              <a:rPr lang="en" sz="1000">
                <a:solidFill>
                  <a:srgbClr val="0B5394"/>
                </a:solidFill>
              </a:rPr>
              <a:t>Median Asking Price: 2010-2018</a:t>
            </a:r>
            <a:endParaRPr sz="1000">
              <a:solidFill>
                <a:srgbClr val="0B5394"/>
              </a:solidFill>
            </a:endParaRPr>
          </a:p>
          <a:p>
            <a:pPr indent="-292100" lvl="0" marL="457200" rtl="0" algn="l">
              <a:lnSpc>
                <a:spcPct val="97200"/>
              </a:lnSpc>
              <a:spcBef>
                <a:spcPts val="0"/>
              </a:spcBef>
              <a:spcAft>
                <a:spcPts val="0"/>
              </a:spcAft>
              <a:buClr>
                <a:srgbClr val="0B5394"/>
              </a:buClr>
              <a:buSzPts val="1000"/>
              <a:buChar char="❖"/>
            </a:pPr>
            <a:r>
              <a:rPr lang="en" sz="1000">
                <a:solidFill>
                  <a:srgbClr val="0B5394"/>
                </a:solidFill>
              </a:rPr>
              <a:t>Inventory: 2010-2018</a:t>
            </a:r>
            <a:endParaRPr sz="1000">
              <a:solidFill>
                <a:srgbClr val="0B5394"/>
              </a:solidFill>
            </a:endParaRPr>
          </a:p>
          <a:p>
            <a:pPr indent="0" lvl="0" marL="0" rtl="0" algn="l">
              <a:lnSpc>
                <a:spcPct val="97200"/>
              </a:lnSpc>
              <a:spcBef>
                <a:spcPts val="0"/>
              </a:spcBef>
              <a:spcAft>
                <a:spcPts val="0"/>
              </a:spcAft>
              <a:buNone/>
            </a:pPr>
            <a:r>
              <a:t/>
            </a:r>
            <a:endParaRPr sz="1000">
              <a:solidFill>
                <a:srgbClr val="0B5394"/>
              </a:solidFill>
            </a:endParaRPr>
          </a:p>
          <a:p>
            <a:pPr indent="0" lvl="0" marL="0" rtl="0" algn="l">
              <a:lnSpc>
                <a:spcPct val="97200"/>
              </a:lnSpc>
              <a:spcBef>
                <a:spcPts val="0"/>
              </a:spcBef>
              <a:spcAft>
                <a:spcPts val="0"/>
              </a:spcAft>
              <a:buClr>
                <a:schemeClr val="dk1"/>
              </a:buClr>
              <a:buSzPts val="1100"/>
              <a:buFont typeface="Arial"/>
              <a:buNone/>
            </a:pPr>
            <a:r>
              <a:rPr lang="en" sz="1000">
                <a:solidFill>
                  <a:srgbClr val="0B5394"/>
                </a:solidFill>
              </a:rPr>
              <a:t>Cleansing description:</a:t>
            </a:r>
            <a:endParaRPr sz="1000">
              <a:solidFill>
                <a:srgbClr val="0B5394"/>
              </a:solidFill>
            </a:endParaRPr>
          </a:p>
          <a:p>
            <a:pPr indent="-292100" lvl="0" marL="457200" rtl="0" algn="l">
              <a:lnSpc>
                <a:spcPct val="97200"/>
              </a:lnSpc>
              <a:spcBef>
                <a:spcPts val="0"/>
              </a:spcBef>
              <a:spcAft>
                <a:spcPts val="0"/>
              </a:spcAft>
              <a:buClr>
                <a:srgbClr val="0B5394"/>
              </a:buClr>
              <a:buSzPts val="1000"/>
              <a:buChar char="❖"/>
            </a:pPr>
            <a:r>
              <a:rPr lang="en" sz="1000">
                <a:solidFill>
                  <a:srgbClr val="0B5394"/>
                </a:solidFill>
              </a:rPr>
              <a:t>Remove NaN</a:t>
            </a:r>
            <a:endParaRPr sz="1000">
              <a:solidFill>
                <a:srgbClr val="0B5394"/>
              </a:solidFill>
            </a:endParaRPr>
          </a:p>
          <a:p>
            <a:pPr indent="-292100" lvl="0" marL="457200" rtl="0" algn="l">
              <a:lnSpc>
                <a:spcPct val="97200"/>
              </a:lnSpc>
              <a:spcBef>
                <a:spcPts val="0"/>
              </a:spcBef>
              <a:spcAft>
                <a:spcPts val="0"/>
              </a:spcAft>
              <a:buClr>
                <a:srgbClr val="0B5394"/>
              </a:buClr>
              <a:buSzPts val="1000"/>
              <a:buChar char="❖"/>
            </a:pPr>
            <a:r>
              <a:rPr lang="en" sz="1000">
                <a:solidFill>
                  <a:srgbClr val="0B5394"/>
                </a:solidFill>
              </a:rPr>
              <a:t>Standardized and renamed</a:t>
            </a:r>
            <a:endParaRPr sz="1000">
              <a:solidFill>
                <a:srgbClr val="0B5394"/>
              </a:solidFill>
            </a:endParaRPr>
          </a:p>
          <a:p>
            <a:pPr indent="-292100" lvl="0" marL="457200" rtl="0" algn="l">
              <a:lnSpc>
                <a:spcPct val="97200"/>
              </a:lnSpc>
              <a:spcBef>
                <a:spcPts val="0"/>
              </a:spcBef>
              <a:spcAft>
                <a:spcPts val="0"/>
              </a:spcAft>
              <a:buClr>
                <a:srgbClr val="0B5394"/>
              </a:buClr>
              <a:buSzPts val="1000"/>
              <a:buChar char="❖"/>
            </a:pPr>
            <a:r>
              <a:rPr lang="en" sz="1000">
                <a:solidFill>
                  <a:srgbClr val="0B5394"/>
                </a:solidFill>
              </a:rPr>
              <a:t>Convert non-numeric columns to numbers.</a:t>
            </a:r>
            <a:endParaRPr sz="1000">
              <a:solidFill>
                <a:srgbClr val="0B5394"/>
              </a:solidFill>
            </a:endParaRPr>
          </a:p>
          <a:p>
            <a:pPr indent="-292100" lvl="0" marL="457200" rtl="0" algn="l">
              <a:lnSpc>
                <a:spcPct val="97200"/>
              </a:lnSpc>
              <a:spcBef>
                <a:spcPts val="0"/>
              </a:spcBef>
              <a:spcAft>
                <a:spcPts val="0"/>
              </a:spcAft>
              <a:buClr>
                <a:srgbClr val="0B5394"/>
              </a:buClr>
              <a:buSzPts val="1000"/>
              <a:buChar char="❖"/>
            </a:pPr>
            <a:r>
              <a:rPr lang="en" sz="1000">
                <a:solidFill>
                  <a:srgbClr val="0B5394"/>
                </a:solidFill>
              </a:rPr>
              <a:t>Mapping of latitude and longitude</a:t>
            </a:r>
            <a:endParaRPr sz="1000">
              <a:solidFill>
                <a:srgbClr val="0B5394"/>
              </a:solidFill>
            </a:endParaRPr>
          </a:p>
          <a:p>
            <a:pPr indent="0" lvl="0" marL="0" rtl="0" algn="l">
              <a:spcBef>
                <a:spcPts val="0"/>
              </a:spcBef>
              <a:spcAft>
                <a:spcPts val="0"/>
              </a:spcAft>
              <a:buNone/>
            </a:pPr>
            <a:r>
              <a:t/>
            </a:r>
            <a:endParaRPr sz="1000">
              <a:solidFill>
                <a:srgbClr val="0B5394"/>
              </a:solidFill>
            </a:endParaRPr>
          </a:p>
        </p:txBody>
      </p:sp>
      <p:pic>
        <p:nvPicPr>
          <p:cNvPr descr="Image result for streeteasy logo" id="83" name="Google Shape;83;p15"/>
          <p:cNvPicPr preferRelativeResize="0"/>
          <p:nvPr/>
        </p:nvPicPr>
        <p:blipFill>
          <a:blip r:embed="rId3">
            <a:alphaModFix/>
          </a:blip>
          <a:stretch>
            <a:fillRect/>
          </a:stretch>
        </p:blipFill>
        <p:spPr>
          <a:xfrm>
            <a:off x="341701" y="2106008"/>
            <a:ext cx="2437375" cy="529150"/>
          </a:xfrm>
          <a:prstGeom prst="rect">
            <a:avLst/>
          </a:prstGeom>
          <a:noFill/>
          <a:ln>
            <a:noFill/>
          </a:ln>
        </p:spPr>
      </p:pic>
      <p:pic>
        <p:nvPicPr>
          <p:cNvPr descr="Image result for airbnb logo" id="84" name="Google Shape;84;p15"/>
          <p:cNvPicPr preferRelativeResize="0"/>
          <p:nvPr/>
        </p:nvPicPr>
        <p:blipFill>
          <a:blip r:embed="rId4">
            <a:alphaModFix/>
          </a:blip>
          <a:stretch>
            <a:fillRect/>
          </a:stretch>
        </p:blipFill>
        <p:spPr>
          <a:xfrm>
            <a:off x="3437152" y="1976027"/>
            <a:ext cx="2105275" cy="659125"/>
          </a:xfrm>
          <a:prstGeom prst="rect">
            <a:avLst/>
          </a:prstGeom>
          <a:noFill/>
          <a:ln>
            <a:noFill/>
          </a:ln>
        </p:spPr>
      </p:pic>
      <p:pic>
        <p:nvPicPr>
          <p:cNvPr descr="Image result for 311 data nyc logo" id="85" name="Google Shape;85;p15"/>
          <p:cNvPicPr preferRelativeResize="0"/>
          <p:nvPr/>
        </p:nvPicPr>
        <p:blipFill>
          <a:blip r:embed="rId5">
            <a:alphaModFix/>
          </a:blip>
          <a:stretch>
            <a:fillRect/>
          </a:stretch>
        </p:blipFill>
        <p:spPr>
          <a:xfrm>
            <a:off x="6303125" y="1203800"/>
            <a:ext cx="2333550" cy="2333550"/>
          </a:xfrm>
          <a:prstGeom prst="rect">
            <a:avLst/>
          </a:prstGeom>
          <a:noFill/>
          <a:ln>
            <a:noFill/>
          </a:ln>
        </p:spPr>
      </p:pic>
      <p:sp>
        <p:nvSpPr>
          <p:cNvPr id="86" name="Google Shape;86;p15"/>
          <p:cNvSpPr txBox="1"/>
          <p:nvPr/>
        </p:nvSpPr>
        <p:spPr>
          <a:xfrm>
            <a:off x="3221500" y="2851175"/>
            <a:ext cx="2786700" cy="2032200"/>
          </a:xfrm>
          <a:prstGeom prst="rect">
            <a:avLst/>
          </a:prstGeom>
          <a:noFill/>
          <a:ln>
            <a:noFill/>
          </a:ln>
        </p:spPr>
        <p:txBody>
          <a:bodyPr anchorCtr="0" anchor="t" bIns="91425" lIns="91425" spcFirstLastPara="1" rIns="91425" wrap="square" tIns="91425">
            <a:noAutofit/>
          </a:bodyPr>
          <a:lstStyle/>
          <a:p>
            <a:pPr indent="0" lvl="0" marL="0" rtl="0" algn="l">
              <a:lnSpc>
                <a:spcPct val="97200"/>
              </a:lnSpc>
              <a:spcBef>
                <a:spcPts val="0"/>
              </a:spcBef>
              <a:spcAft>
                <a:spcPts val="0"/>
              </a:spcAft>
              <a:buNone/>
            </a:pPr>
            <a:r>
              <a:rPr lang="en" sz="1000">
                <a:solidFill>
                  <a:srgbClr val="EA9999"/>
                </a:solidFill>
              </a:rPr>
              <a:t>Airbnb is an online marketplace that connects people who want to rent out their homes with people who are looking for accommodations</a:t>
            </a:r>
            <a:endParaRPr sz="1000">
              <a:solidFill>
                <a:srgbClr val="EA9999"/>
              </a:solidFill>
            </a:endParaRPr>
          </a:p>
          <a:p>
            <a:pPr indent="0" lvl="0" marL="0" rtl="0" algn="l">
              <a:lnSpc>
                <a:spcPct val="97200"/>
              </a:lnSpc>
              <a:spcBef>
                <a:spcPts val="0"/>
              </a:spcBef>
              <a:spcAft>
                <a:spcPts val="0"/>
              </a:spcAft>
              <a:buNone/>
            </a:pPr>
            <a:r>
              <a:t/>
            </a:r>
            <a:endParaRPr sz="1000">
              <a:solidFill>
                <a:srgbClr val="EA9999"/>
              </a:solidFill>
            </a:endParaRPr>
          </a:p>
          <a:p>
            <a:pPr indent="0" lvl="0" marL="0" rtl="0" algn="l">
              <a:lnSpc>
                <a:spcPct val="97200"/>
              </a:lnSpc>
              <a:spcBef>
                <a:spcPts val="0"/>
              </a:spcBef>
              <a:spcAft>
                <a:spcPts val="0"/>
              </a:spcAft>
              <a:buNone/>
            </a:pPr>
            <a:r>
              <a:rPr lang="en" sz="1000">
                <a:solidFill>
                  <a:srgbClr val="EA9999"/>
                </a:solidFill>
              </a:rPr>
              <a:t>CSV</a:t>
            </a:r>
            <a:endParaRPr sz="1000">
              <a:solidFill>
                <a:srgbClr val="EA9999"/>
              </a:solidFill>
            </a:endParaRPr>
          </a:p>
          <a:p>
            <a:pPr indent="-292100" lvl="0" marL="457200" rtl="0" algn="l">
              <a:lnSpc>
                <a:spcPct val="97200"/>
              </a:lnSpc>
              <a:spcBef>
                <a:spcPts val="0"/>
              </a:spcBef>
              <a:spcAft>
                <a:spcPts val="0"/>
              </a:spcAft>
              <a:buClr>
                <a:srgbClr val="EA9999"/>
              </a:buClr>
              <a:buSzPts val="1000"/>
              <a:buChar char="❖"/>
            </a:pPr>
            <a:r>
              <a:rPr lang="en" sz="1000">
                <a:solidFill>
                  <a:srgbClr val="EA9999"/>
                </a:solidFill>
              </a:rPr>
              <a:t>Listings for 2018</a:t>
            </a:r>
            <a:endParaRPr sz="1000">
              <a:solidFill>
                <a:srgbClr val="EA9999"/>
              </a:solidFill>
            </a:endParaRPr>
          </a:p>
          <a:p>
            <a:pPr indent="-292100" lvl="0" marL="457200" rtl="0" algn="l">
              <a:lnSpc>
                <a:spcPct val="97200"/>
              </a:lnSpc>
              <a:spcBef>
                <a:spcPts val="0"/>
              </a:spcBef>
              <a:spcAft>
                <a:spcPts val="0"/>
              </a:spcAft>
              <a:buClr>
                <a:srgbClr val="EA9999"/>
              </a:buClr>
              <a:buSzPts val="1000"/>
              <a:buChar char="❖"/>
            </a:pPr>
            <a:r>
              <a:rPr lang="en" sz="1000">
                <a:solidFill>
                  <a:srgbClr val="EA9999"/>
                </a:solidFill>
              </a:rPr>
              <a:t>Neighborhoods geojson </a:t>
            </a:r>
            <a:endParaRPr sz="1000">
              <a:solidFill>
                <a:srgbClr val="EA9999"/>
              </a:solidFill>
            </a:endParaRPr>
          </a:p>
          <a:p>
            <a:pPr indent="0" lvl="0" marL="0" rtl="0" algn="l">
              <a:lnSpc>
                <a:spcPct val="97200"/>
              </a:lnSpc>
              <a:spcBef>
                <a:spcPts val="0"/>
              </a:spcBef>
              <a:spcAft>
                <a:spcPts val="0"/>
              </a:spcAft>
              <a:buNone/>
            </a:pPr>
            <a:r>
              <a:t/>
            </a:r>
            <a:endParaRPr sz="1000">
              <a:solidFill>
                <a:srgbClr val="EA9999"/>
              </a:solidFill>
            </a:endParaRPr>
          </a:p>
          <a:p>
            <a:pPr indent="0" lvl="0" marL="0" rtl="0" algn="l">
              <a:lnSpc>
                <a:spcPct val="97200"/>
              </a:lnSpc>
              <a:spcBef>
                <a:spcPts val="0"/>
              </a:spcBef>
              <a:spcAft>
                <a:spcPts val="0"/>
              </a:spcAft>
              <a:buNone/>
            </a:pPr>
            <a:r>
              <a:rPr lang="en" sz="1000">
                <a:solidFill>
                  <a:srgbClr val="EA9999"/>
                </a:solidFill>
              </a:rPr>
              <a:t>Cleansing description:</a:t>
            </a:r>
            <a:endParaRPr sz="1000">
              <a:solidFill>
                <a:srgbClr val="EA9999"/>
              </a:solidFill>
            </a:endParaRPr>
          </a:p>
          <a:p>
            <a:pPr indent="-292100" lvl="0" marL="457200" rtl="0" algn="l">
              <a:lnSpc>
                <a:spcPct val="97200"/>
              </a:lnSpc>
              <a:spcBef>
                <a:spcPts val="0"/>
              </a:spcBef>
              <a:spcAft>
                <a:spcPts val="0"/>
              </a:spcAft>
              <a:buClr>
                <a:srgbClr val="EA9999"/>
              </a:buClr>
              <a:buSzPts val="1000"/>
              <a:buChar char="❖"/>
            </a:pPr>
            <a:r>
              <a:rPr lang="en" sz="1000">
                <a:solidFill>
                  <a:srgbClr val="EA9999"/>
                </a:solidFill>
              </a:rPr>
              <a:t>Remove NULL values</a:t>
            </a:r>
            <a:endParaRPr sz="1000">
              <a:solidFill>
                <a:srgbClr val="EA9999"/>
              </a:solidFill>
            </a:endParaRPr>
          </a:p>
          <a:p>
            <a:pPr indent="-292100" lvl="0" marL="457200" rtl="0" algn="l">
              <a:lnSpc>
                <a:spcPct val="97200"/>
              </a:lnSpc>
              <a:spcBef>
                <a:spcPts val="0"/>
              </a:spcBef>
              <a:spcAft>
                <a:spcPts val="0"/>
              </a:spcAft>
              <a:buClr>
                <a:srgbClr val="EA9999"/>
              </a:buClr>
              <a:buSzPts val="1000"/>
              <a:buChar char="❖"/>
            </a:pPr>
            <a:r>
              <a:rPr lang="en" sz="1000">
                <a:solidFill>
                  <a:srgbClr val="EA9999"/>
                </a:solidFill>
              </a:rPr>
              <a:t>Standardized and filter</a:t>
            </a:r>
            <a:endParaRPr sz="1000">
              <a:solidFill>
                <a:srgbClr val="EA9999"/>
              </a:solidFill>
            </a:endParaRPr>
          </a:p>
          <a:p>
            <a:pPr indent="-292100" lvl="0" marL="457200" rtl="0" algn="l">
              <a:lnSpc>
                <a:spcPct val="97200"/>
              </a:lnSpc>
              <a:spcBef>
                <a:spcPts val="0"/>
              </a:spcBef>
              <a:spcAft>
                <a:spcPts val="0"/>
              </a:spcAft>
              <a:buClr>
                <a:srgbClr val="EA9999"/>
              </a:buClr>
              <a:buSzPts val="1000"/>
              <a:buChar char="❖"/>
            </a:pPr>
            <a:r>
              <a:rPr lang="en" sz="1000">
                <a:solidFill>
                  <a:srgbClr val="EA9999"/>
                </a:solidFill>
              </a:rPr>
              <a:t>Normalise columns</a:t>
            </a:r>
            <a:endParaRPr sz="1000">
              <a:solidFill>
                <a:srgbClr val="EA9999"/>
              </a:solidFill>
            </a:endParaRPr>
          </a:p>
          <a:p>
            <a:pPr indent="0" lvl="0" marL="0" rtl="0" algn="l">
              <a:spcBef>
                <a:spcPts val="0"/>
              </a:spcBef>
              <a:spcAft>
                <a:spcPts val="0"/>
              </a:spcAft>
              <a:buNone/>
            </a:pPr>
            <a:r>
              <a:t/>
            </a:r>
            <a:endParaRPr sz="1000">
              <a:solidFill>
                <a:srgbClr val="EA9999"/>
              </a:solidFill>
            </a:endParaRPr>
          </a:p>
        </p:txBody>
      </p:sp>
      <p:sp>
        <p:nvSpPr>
          <p:cNvPr id="87" name="Google Shape;87;p15"/>
          <p:cNvSpPr txBox="1"/>
          <p:nvPr/>
        </p:nvSpPr>
        <p:spPr>
          <a:xfrm>
            <a:off x="6171100" y="2635150"/>
            <a:ext cx="2630100" cy="2207400"/>
          </a:xfrm>
          <a:prstGeom prst="rect">
            <a:avLst/>
          </a:prstGeom>
          <a:noFill/>
          <a:ln>
            <a:noFill/>
          </a:ln>
        </p:spPr>
        <p:txBody>
          <a:bodyPr anchorCtr="0" anchor="t" bIns="91425" lIns="91425" spcFirstLastPara="1" rIns="91425" wrap="square" tIns="91425">
            <a:noAutofit/>
          </a:bodyPr>
          <a:lstStyle/>
          <a:p>
            <a:pPr indent="0" lvl="0" marL="0" rtl="0" algn="l">
              <a:lnSpc>
                <a:spcPct val="97200"/>
              </a:lnSpc>
              <a:spcBef>
                <a:spcPts val="0"/>
              </a:spcBef>
              <a:spcAft>
                <a:spcPts val="0"/>
              </a:spcAft>
              <a:buNone/>
            </a:pPr>
            <a:r>
              <a:t/>
            </a:r>
            <a:endParaRPr sz="1000">
              <a:solidFill>
                <a:srgbClr val="76A5AF"/>
              </a:solidFill>
            </a:endParaRPr>
          </a:p>
          <a:p>
            <a:pPr indent="0" lvl="0" marL="0" rtl="0" algn="l">
              <a:lnSpc>
                <a:spcPct val="97200"/>
              </a:lnSpc>
              <a:spcBef>
                <a:spcPts val="0"/>
              </a:spcBef>
              <a:spcAft>
                <a:spcPts val="0"/>
              </a:spcAft>
              <a:buNone/>
            </a:pPr>
            <a:r>
              <a:rPr lang="en" sz="1000">
                <a:solidFill>
                  <a:srgbClr val="76A5AF"/>
                </a:solidFill>
              </a:rPr>
              <a:t>NYC OpenData is free public data published by New York City agencies and other partners.</a:t>
            </a:r>
            <a:endParaRPr sz="1000">
              <a:solidFill>
                <a:srgbClr val="76A5AF"/>
              </a:solidFill>
            </a:endParaRPr>
          </a:p>
          <a:p>
            <a:pPr indent="0" lvl="0" marL="0" rtl="0" algn="l">
              <a:lnSpc>
                <a:spcPct val="97200"/>
              </a:lnSpc>
              <a:spcBef>
                <a:spcPts val="0"/>
              </a:spcBef>
              <a:spcAft>
                <a:spcPts val="0"/>
              </a:spcAft>
              <a:buNone/>
            </a:pPr>
            <a:r>
              <a:t/>
            </a:r>
            <a:endParaRPr sz="1000">
              <a:solidFill>
                <a:srgbClr val="76A5AF"/>
              </a:solidFill>
            </a:endParaRPr>
          </a:p>
          <a:p>
            <a:pPr indent="0" lvl="0" marL="0" rtl="0" algn="l">
              <a:lnSpc>
                <a:spcPct val="97200"/>
              </a:lnSpc>
              <a:spcBef>
                <a:spcPts val="0"/>
              </a:spcBef>
              <a:spcAft>
                <a:spcPts val="0"/>
              </a:spcAft>
              <a:buNone/>
            </a:pPr>
            <a:r>
              <a:rPr lang="en" sz="1000">
                <a:solidFill>
                  <a:srgbClr val="76A5AF"/>
                </a:solidFill>
              </a:rPr>
              <a:t>CSV </a:t>
            </a:r>
            <a:endParaRPr sz="1000">
              <a:solidFill>
                <a:srgbClr val="76A5AF"/>
              </a:solidFill>
            </a:endParaRPr>
          </a:p>
          <a:p>
            <a:pPr indent="-292100" lvl="0" marL="457200" rtl="0" algn="l">
              <a:lnSpc>
                <a:spcPct val="97200"/>
              </a:lnSpc>
              <a:spcBef>
                <a:spcPts val="0"/>
              </a:spcBef>
              <a:spcAft>
                <a:spcPts val="0"/>
              </a:spcAft>
              <a:buClr>
                <a:srgbClr val="76A5AF"/>
              </a:buClr>
              <a:buSzPts val="1000"/>
              <a:buChar char="❖"/>
            </a:pPr>
            <a:r>
              <a:rPr lang="en" sz="1000">
                <a:solidFill>
                  <a:srgbClr val="76A5AF"/>
                </a:solidFill>
              </a:rPr>
              <a:t>2018 311 Complaints by Borough</a:t>
            </a:r>
            <a:endParaRPr sz="1000">
              <a:solidFill>
                <a:srgbClr val="76A5AF"/>
              </a:solidFill>
            </a:endParaRPr>
          </a:p>
          <a:p>
            <a:pPr indent="0" lvl="0" marL="0" rtl="0" algn="l">
              <a:lnSpc>
                <a:spcPct val="97200"/>
              </a:lnSpc>
              <a:spcBef>
                <a:spcPts val="0"/>
              </a:spcBef>
              <a:spcAft>
                <a:spcPts val="0"/>
              </a:spcAft>
              <a:buNone/>
            </a:pPr>
            <a:r>
              <a:t/>
            </a:r>
            <a:endParaRPr sz="1000">
              <a:solidFill>
                <a:srgbClr val="76A5AF"/>
              </a:solidFill>
            </a:endParaRPr>
          </a:p>
          <a:p>
            <a:pPr indent="0" lvl="0" marL="0" rtl="0" algn="l">
              <a:lnSpc>
                <a:spcPct val="97200"/>
              </a:lnSpc>
              <a:spcBef>
                <a:spcPts val="0"/>
              </a:spcBef>
              <a:spcAft>
                <a:spcPts val="0"/>
              </a:spcAft>
              <a:buNone/>
            </a:pPr>
            <a:r>
              <a:rPr lang="en" sz="1000">
                <a:solidFill>
                  <a:srgbClr val="76A5AF"/>
                </a:solidFill>
              </a:rPr>
              <a:t>Cleansing description:</a:t>
            </a:r>
            <a:endParaRPr sz="1000">
              <a:solidFill>
                <a:srgbClr val="76A5AF"/>
              </a:solidFill>
            </a:endParaRPr>
          </a:p>
          <a:p>
            <a:pPr indent="-292100" lvl="0" marL="457200" rtl="0" algn="l">
              <a:lnSpc>
                <a:spcPct val="97200"/>
              </a:lnSpc>
              <a:spcBef>
                <a:spcPts val="0"/>
              </a:spcBef>
              <a:spcAft>
                <a:spcPts val="0"/>
              </a:spcAft>
              <a:buClr>
                <a:srgbClr val="76A5AF"/>
              </a:buClr>
              <a:buSzPts val="1000"/>
              <a:buChar char="❖"/>
            </a:pPr>
            <a:r>
              <a:rPr lang="en" sz="1000">
                <a:solidFill>
                  <a:srgbClr val="76A5AF"/>
                </a:solidFill>
              </a:rPr>
              <a:t>Remove NaN</a:t>
            </a:r>
            <a:endParaRPr sz="1000">
              <a:solidFill>
                <a:srgbClr val="76A5AF"/>
              </a:solidFill>
            </a:endParaRPr>
          </a:p>
          <a:p>
            <a:pPr indent="-292100" lvl="0" marL="457200" rtl="0" algn="l">
              <a:lnSpc>
                <a:spcPct val="97200"/>
              </a:lnSpc>
              <a:spcBef>
                <a:spcPts val="0"/>
              </a:spcBef>
              <a:spcAft>
                <a:spcPts val="0"/>
              </a:spcAft>
              <a:buClr>
                <a:srgbClr val="76A5AF"/>
              </a:buClr>
              <a:buSzPts val="1000"/>
              <a:buChar char="❖"/>
            </a:pPr>
            <a:r>
              <a:rPr lang="en" sz="1000">
                <a:solidFill>
                  <a:srgbClr val="76A5AF"/>
                </a:solidFill>
              </a:rPr>
              <a:t>Standardized and renamed</a:t>
            </a:r>
            <a:endParaRPr sz="1000">
              <a:solidFill>
                <a:srgbClr val="76A5AF"/>
              </a:solidFill>
            </a:endParaRPr>
          </a:p>
          <a:p>
            <a:pPr indent="-292100" lvl="0" marL="457200" rtl="0" algn="l">
              <a:lnSpc>
                <a:spcPct val="97200"/>
              </a:lnSpc>
              <a:spcBef>
                <a:spcPts val="0"/>
              </a:spcBef>
              <a:spcAft>
                <a:spcPts val="0"/>
              </a:spcAft>
              <a:buClr>
                <a:srgbClr val="76A5AF"/>
              </a:buClr>
              <a:buSzPts val="1000"/>
              <a:buChar char="❖"/>
            </a:pPr>
            <a:r>
              <a:rPr lang="en" sz="1000">
                <a:solidFill>
                  <a:srgbClr val="76A5AF"/>
                </a:solidFill>
              </a:rPr>
              <a:t>Convert non-numeric columns to numbers.</a:t>
            </a:r>
            <a:endParaRPr sz="1000">
              <a:solidFill>
                <a:srgbClr val="76A5AF"/>
              </a:solidFill>
            </a:endParaRPr>
          </a:p>
          <a:p>
            <a:pPr indent="-292100" lvl="0" marL="457200" rtl="0" algn="l">
              <a:lnSpc>
                <a:spcPct val="97200"/>
              </a:lnSpc>
              <a:spcBef>
                <a:spcPts val="0"/>
              </a:spcBef>
              <a:spcAft>
                <a:spcPts val="0"/>
              </a:spcAft>
              <a:buClr>
                <a:srgbClr val="76A5AF"/>
              </a:buClr>
              <a:buSzPts val="1000"/>
              <a:buChar char="❖"/>
            </a:pPr>
            <a:r>
              <a:rPr lang="en" sz="1000">
                <a:solidFill>
                  <a:srgbClr val="76A5AF"/>
                </a:solidFill>
              </a:rPr>
              <a:t>Re-writing and Merging 5 files into 1</a:t>
            </a:r>
            <a:endParaRPr sz="1000">
              <a:solidFill>
                <a:srgbClr val="76A5AF"/>
              </a:solidFill>
            </a:endParaRPr>
          </a:p>
          <a:p>
            <a:pPr indent="0" lvl="0" marL="0" rtl="0" algn="l">
              <a:spcBef>
                <a:spcPts val="0"/>
              </a:spcBef>
              <a:spcAft>
                <a:spcPts val="0"/>
              </a:spcAft>
              <a:buNone/>
            </a:pPr>
            <a:r>
              <a:t/>
            </a:r>
            <a:endParaRPr sz="1000">
              <a:solidFill>
                <a:srgbClr val="76A5AF"/>
              </a:solidFill>
            </a:endParaRPr>
          </a:p>
        </p:txBody>
      </p:sp>
      <p:cxnSp>
        <p:nvCxnSpPr>
          <p:cNvPr id="88" name="Google Shape;88;p15"/>
          <p:cNvCxnSpPr>
            <a:stCxn id="83" idx="0"/>
          </p:cNvCxnSpPr>
          <p:nvPr/>
        </p:nvCxnSpPr>
        <p:spPr>
          <a:xfrm rot="10800000">
            <a:off x="1552588" y="1596608"/>
            <a:ext cx="7800" cy="509400"/>
          </a:xfrm>
          <a:prstGeom prst="straightConnector1">
            <a:avLst/>
          </a:prstGeom>
          <a:noFill/>
          <a:ln cap="flat" cmpd="sng" w="19050">
            <a:solidFill>
              <a:schemeClr val="dk2"/>
            </a:solidFill>
            <a:prstDash val="dot"/>
            <a:round/>
            <a:headEnd len="med" w="med" type="oval"/>
            <a:tailEnd len="med" w="med" type="none"/>
          </a:ln>
        </p:spPr>
      </p:cxnSp>
      <p:cxnSp>
        <p:nvCxnSpPr>
          <p:cNvPr id="89" name="Google Shape;89;p15"/>
          <p:cNvCxnSpPr/>
          <p:nvPr/>
        </p:nvCxnSpPr>
        <p:spPr>
          <a:xfrm rot="10800000">
            <a:off x="4626388" y="1596608"/>
            <a:ext cx="7800" cy="509400"/>
          </a:xfrm>
          <a:prstGeom prst="straightConnector1">
            <a:avLst/>
          </a:prstGeom>
          <a:noFill/>
          <a:ln cap="flat" cmpd="sng" w="19050">
            <a:solidFill>
              <a:schemeClr val="dk2"/>
            </a:solidFill>
            <a:prstDash val="dot"/>
            <a:round/>
            <a:headEnd len="med" w="med" type="oval"/>
            <a:tailEnd len="med" w="med" type="none"/>
          </a:ln>
        </p:spPr>
      </p:cxnSp>
      <p:cxnSp>
        <p:nvCxnSpPr>
          <p:cNvPr id="90" name="Google Shape;90;p15"/>
          <p:cNvCxnSpPr/>
          <p:nvPr/>
        </p:nvCxnSpPr>
        <p:spPr>
          <a:xfrm>
            <a:off x="1552588" y="1596608"/>
            <a:ext cx="3073800" cy="0"/>
          </a:xfrm>
          <a:prstGeom prst="straightConnector1">
            <a:avLst/>
          </a:prstGeom>
          <a:noFill/>
          <a:ln cap="flat" cmpd="sng" w="19050">
            <a:solidFill>
              <a:schemeClr val="dk2"/>
            </a:solidFill>
            <a:prstDash val="dot"/>
            <a:round/>
            <a:headEnd len="med" w="med" type="none"/>
            <a:tailEnd len="med" w="med" type="none"/>
          </a:ln>
        </p:spPr>
      </p:cxnSp>
      <p:sp>
        <p:nvSpPr>
          <p:cNvPr id="91" name="Google Shape;91;p15"/>
          <p:cNvSpPr txBox="1"/>
          <p:nvPr/>
        </p:nvSpPr>
        <p:spPr>
          <a:xfrm>
            <a:off x="2727100" y="1350300"/>
            <a:ext cx="5484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merge</a:t>
            </a:r>
            <a:endParaRPr sz="700"/>
          </a:p>
        </p:txBody>
      </p:sp>
      <p:cxnSp>
        <p:nvCxnSpPr>
          <p:cNvPr id="92" name="Google Shape;92;p15"/>
          <p:cNvCxnSpPr/>
          <p:nvPr/>
        </p:nvCxnSpPr>
        <p:spPr>
          <a:xfrm rot="10800000">
            <a:off x="1136113" y="1335908"/>
            <a:ext cx="19200" cy="770100"/>
          </a:xfrm>
          <a:prstGeom prst="straightConnector1">
            <a:avLst/>
          </a:prstGeom>
          <a:noFill/>
          <a:ln cap="flat" cmpd="sng" w="19050">
            <a:solidFill>
              <a:schemeClr val="dk2"/>
            </a:solidFill>
            <a:prstDash val="dot"/>
            <a:round/>
            <a:headEnd len="med" w="med" type="oval"/>
            <a:tailEnd len="med" w="med" type="none"/>
          </a:ln>
        </p:spPr>
      </p:cxnSp>
      <p:cxnSp>
        <p:nvCxnSpPr>
          <p:cNvPr id="93" name="Google Shape;93;p15"/>
          <p:cNvCxnSpPr/>
          <p:nvPr/>
        </p:nvCxnSpPr>
        <p:spPr>
          <a:xfrm rot="10800000">
            <a:off x="7266763" y="1335908"/>
            <a:ext cx="19200" cy="770100"/>
          </a:xfrm>
          <a:prstGeom prst="straightConnector1">
            <a:avLst/>
          </a:prstGeom>
          <a:noFill/>
          <a:ln cap="flat" cmpd="sng" w="19050">
            <a:solidFill>
              <a:schemeClr val="dk2"/>
            </a:solidFill>
            <a:prstDash val="dot"/>
            <a:round/>
            <a:headEnd len="med" w="med" type="oval"/>
            <a:tailEnd len="med" w="med" type="none"/>
          </a:ln>
        </p:spPr>
      </p:cxnSp>
      <p:cxnSp>
        <p:nvCxnSpPr>
          <p:cNvPr id="94" name="Google Shape;94;p15"/>
          <p:cNvCxnSpPr/>
          <p:nvPr/>
        </p:nvCxnSpPr>
        <p:spPr>
          <a:xfrm flipH="1" rot="10800000">
            <a:off x="1136113" y="1314783"/>
            <a:ext cx="6111000" cy="24000"/>
          </a:xfrm>
          <a:prstGeom prst="straightConnector1">
            <a:avLst/>
          </a:prstGeom>
          <a:noFill/>
          <a:ln cap="flat" cmpd="sng" w="19050">
            <a:solidFill>
              <a:schemeClr val="dk2"/>
            </a:solidFill>
            <a:prstDash val="dot"/>
            <a:round/>
            <a:headEnd len="med" w="med" type="none"/>
            <a:tailEnd len="med" w="med" type="none"/>
          </a:ln>
        </p:spPr>
      </p:cxnSp>
      <p:sp>
        <p:nvSpPr>
          <p:cNvPr id="95" name="Google Shape;95;p15"/>
          <p:cNvSpPr txBox="1"/>
          <p:nvPr/>
        </p:nvSpPr>
        <p:spPr>
          <a:xfrm>
            <a:off x="4174900" y="1121700"/>
            <a:ext cx="5484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merge</a:t>
            </a:r>
            <a:endParaRPr sz="700"/>
          </a:p>
        </p:txBody>
      </p:sp>
      <p:cxnSp>
        <p:nvCxnSpPr>
          <p:cNvPr id="96" name="Google Shape;96;p15"/>
          <p:cNvCxnSpPr/>
          <p:nvPr/>
        </p:nvCxnSpPr>
        <p:spPr>
          <a:xfrm rot="10800000">
            <a:off x="4785401" y="1596608"/>
            <a:ext cx="7800" cy="509400"/>
          </a:xfrm>
          <a:prstGeom prst="straightConnector1">
            <a:avLst/>
          </a:prstGeom>
          <a:noFill/>
          <a:ln cap="flat" cmpd="sng" w="19050">
            <a:solidFill>
              <a:schemeClr val="dk2"/>
            </a:solidFill>
            <a:prstDash val="dot"/>
            <a:round/>
            <a:headEnd len="med" w="med" type="oval"/>
            <a:tailEnd len="med" w="med" type="none"/>
          </a:ln>
        </p:spPr>
      </p:cxnSp>
      <p:cxnSp>
        <p:nvCxnSpPr>
          <p:cNvPr id="97" name="Google Shape;97;p15"/>
          <p:cNvCxnSpPr/>
          <p:nvPr/>
        </p:nvCxnSpPr>
        <p:spPr>
          <a:xfrm rot="10800000">
            <a:off x="7062501" y="1596608"/>
            <a:ext cx="7800" cy="509400"/>
          </a:xfrm>
          <a:prstGeom prst="straightConnector1">
            <a:avLst/>
          </a:prstGeom>
          <a:noFill/>
          <a:ln cap="flat" cmpd="sng" w="19050">
            <a:solidFill>
              <a:schemeClr val="dk2"/>
            </a:solidFill>
            <a:prstDash val="dot"/>
            <a:round/>
            <a:headEnd len="med" w="med" type="oval"/>
            <a:tailEnd len="med" w="med" type="none"/>
          </a:ln>
        </p:spPr>
      </p:cxnSp>
      <p:cxnSp>
        <p:nvCxnSpPr>
          <p:cNvPr id="98" name="Google Shape;98;p15"/>
          <p:cNvCxnSpPr/>
          <p:nvPr/>
        </p:nvCxnSpPr>
        <p:spPr>
          <a:xfrm flipH="1" rot="10800000">
            <a:off x="4785388" y="1577708"/>
            <a:ext cx="2251500" cy="3000"/>
          </a:xfrm>
          <a:prstGeom prst="straightConnector1">
            <a:avLst/>
          </a:prstGeom>
          <a:noFill/>
          <a:ln cap="flat" cmpd="sng" w="19050">
            <a:solidFill>
              <a:schemeClr val="dk2"/>
            </a:solidFill>
            <a:prstDash val="dot"/>
            <a:round/>
            <a:headEnd len="med" w="med" type="none"/>
            <a:tailEnd len="med" w="med" type="none"/>
          </a:ln>
        </p:spPr>
      </p:cxnSp>
      <p:sp>
        <p:nvSpPr>
          <p:cNvPr id="99" name="Google Shape;99;p15"/>
          <p:cNvSpPr txBox="1"/>
          <p:nvPr/>
        </p:nvSpPr>
        <p:spPr>
          <a:xfrm>
            <a:off x="5622700" y="1350300"/>
            <a:ext cx="5484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merge</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grpSp>
        <p:nvGrpSpPr>
          <p:cNvPr id="104" name="Google Shape;104;p16"/>
          <p:cNvGrpSpPr/>
          <p:nvPr/>
        </p:nvGrpSpPr>
        <p:grpSpPr>
          <a:xfrm>
            <a:off x="0" y="241400"/>
            <a:ext cx="4565825" cy="100800"/>
            <a:chOff x="304800" y="241400"/>
            <a:chExt cx="4565825" cy="100800"/>
          </a:xfrm>
        </p:grpSpPr>
        <p:sp>
          <p:nvSpPr>
            <p:cNvPr id="105" name="Google Shape;105;p16"/>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16"/>
          <p:cNvGrpSpPr/>
          <p:nvPr/>
        </p:nvGrpSpPr>
        <p:grpSpPr>
          <a:xfrm>
            <a:off x="4565825" y="241400"/>
            <a:ext cx="4578350" cy="100800"/>
            <a:chOff x="4870625" y="241400"/>
            <a:chExt cx="4578350" cy="100800"/>
          </a:xfrm>
        </p:grpSpPr>
        <p:sp>
          <p:nvSpPr>
            <p:cNvPr id="108" name="Google Shape;108;p16"/>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6"/>
          <p:cNvSpPr txBox="1"/>
          <p:nvPr/>
        </p:nvSpPr>
        <p:spPr>
          <a:xfrm>
            <a:off x="256300" y="491775"/>
            <a:ext cx="58605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D9EEB"/>
                </a:solidFill>
              </a:rPr>
              <a:t>StreetEasy Data: 2010 - 2018</a:t>
            </a:r>
            <a:endParaRPr sz="2400">
              <a:solidFill>
                <a:srgbClr val="6D9EEB"/>
              </a:solidFill>
            </a:endParaRPr>
          </a:p>
        </p:txBody>
      </p:sp>
      <p:sp>
        <p:nvSpPr>
          <p:cNvPr id="111" name="Google Shape;111;p16"/>
          <p:cNvSpPr txBox="1"/>
          <p:nvPr/>
        </p:nvSpPr>
        <p:spPr>
          <a:xfrm>
            <a:off x="520225" y="4422125"/>
            <a:ext cx="81270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highlight>
                  <a:srgbClr val="FFFFFF"/>
                </a:highlight>
              </a:rPr>
              <a:t>Starting in 2016, median price rental went down for Queens and Brooklyn which might explain why the available inventory of Manhattan rentals is trending down, while Brooklyn and Queens are trending up. </a:t>
            </a:r>
            <a:endParaRPr sz="1000"/>
          </a:p>
        </p:txBody>
      </p:sp>
      <p:pic>
        <p:nvPicPr>
          <p:cNvPr id="112" name="Google Shape;112;p16"/>
          <p:cNvPicPr preferRelativeResize="0"/>
          <p:nvPr/>
        </p:nvPicPr>
        <p:blipFill>
          <a:blip r:embed="rId3">
            <a:alphaModFix/>
          </a:blip>
          <a:stretch>
            <a:fillRect/>
          </a:stretch>
        </p:blipFill>
        <p:spPr>
          <a:xfrm>
            <a:off x="564175" y="1241850"/>
            <a:ext cx="3971925" cy="2743200"/>
          </a:xfrm>
          <a:prstGeom prst="rect">
            <a:avLst/>
          </a:prstGeom>
          <a:noFill/>
          <a:ln>
            <a:noFill/>
          </a:ln>
          <a:effectLst>
            <a:outerShdw blurRad="57150" rotWithShape="0" algn="bl" dir="5400000" dist="19050">
              <a:srgbClr val="000000">
                <a:alpha val="50000"/>
              </a:srgbClr>
            </a:outerShdw>
          </a:effectLst>
        </p:spPr>
      </p:pic>
      <p:pic>
        <p:nvPicPr>
          <p:cNvPr id="113" name="Google Shape;113;p16"/>
          <p:cNvPicPr preferRelativeResize="0"/>
          <p:nvPr/>
        </p:nvPicPr>
        <p:blipFill>
          <a:blip r:embed="rId4">
            <a:alphaModFix/>
          </a:blip>
          <a:stretch>
            <a:fillRect/>
          </a:stretch>
        </p:blipFill>
        <p:spPr>
          <a:xfrm>
            <a:off x="4688500" y="1241850"/>
            <a:ext cx="3914775" cy="2676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grpSp>
        <p:nvGrpSpPr>
          <p:cNvPr id="118" name="Google Shape;118;p17"/>
          <p:cNvGrpSpPr/>
          <p:nvPr/>
        </p:nvGrpSpPr>
        <p:grpSpPr>
          <a:xfrm>
            <a:off x="0" y="241400"/>
            <a:ext cx="4565825" cy="100800"/>
            <a:chOff x="304800" y="241400"/>
            <a:chExt cx="4565825" cy="100800"/>
          </a:xfrm>
        </p:grpSpPr>
        <p:sp>
          <p:nvSpPr>
            <p:cNvPr id="119" name="Google Shape;119;p17"/>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7"/>
          <p:cNvGrpSpPr/>
          <p:nvPr/>
        </p:nvGrpSpPr>
        <p:grpSpPr>
          <a:xfrm>
            <a:off x="4565825" y="241400"/>
            <a:ext cx="4578350" cy="100800"/>
            <a:chOff x="4870625" y="241400"/>
            <a:chExt cx="4578350" cy="100800"/>
          </a:xfrm>
        </p:grpSpPr>
        <p:sp>
          <p:nvSpPr>
            <p:cNvPr id="122" name="Google Shape;122;p17"/>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D9EEB"/>
                </a:solidFill>
              </a:rPr>
              <a:t>StreetEasy Data: Pricing and Listing Distribution 2018</a:t>
            </a:r>
            <a:endParaRPr sz="2400">
              <a:solidFill>
                <a:srgbClr val="6D9EEB"/>
              </a:solidFill>
            </a:endParaRPr>
          </a:p>
        </p:txBody>
      </p:sp>
      <p:pic>
        <p:nvPicPr>
          <p:cNvPr id="125" name="Google Shape;125;p17"/>
          <p:cNvPicPr preferRelativeResize="0"/>
          <p:nvPr/>
        </p:nvPicPr>
        <p:blipFill>
          <a:blip r:embed="rId3">
            <a:alphaModFix/>
          </a:blip>
          <a:stretch>
            <a:fillRect/>
          </a:stretch>
        </p:blipFill>
        <p:spPr>
          <a:xfrm>
            <a:off x="1888600" y="1130350"/>
            <a:ext cx="4629575" cy="1793925"/>
          </a:xfrm>
          <a:prstGeom prst="rect">
            <a:avLst/>
          </a:prstGeom>
          <a:noFill/>
          <a:ln>
            <a:noFill/>
          </a:ln>
          <a:effectLst>
            <a:outerShdw blurRad="57150" rotWithShape="0" algn="bl" dir="5400000" dist="19050">
              <a:srgbClr val="000000">
                <a:alpha val="50000"/>
              </a:srgbClr>
            </a:outerShdw>
          </a:effectLst>
        </p:spPr>
      </p:pic>
      <p:pic>
        <p:nvPicPr>
          <p:cNvPr id="126" name="Google Shape;126;p17"/>
          <p:cNvPicPr preferRelativeResize="0"/>
          <p:nvPr/>
        </p:nvPicPr>
        <p:blipFill>
          <a:blip r:embed="rId4">
            <a:alphaModFix/>
          </a:blip>
          <a:stretch>
            <a:fillRect/>
          </a:stretch>
        </p:blipFill>
        <p:spPr>
          <a:xfrm>
            <a:off x="1888600" y="2995150"/>
            <a:ext cx="4629576" cy="1798312"/>
          </a:xfrm>
          <a:prstGeom prst="rect">
            <a:avLst/>
          </a:prstGeom>
          <a:noFill/>
          <a:ln>
            <a:noFill/>
          </a:ln>
          <a:effectLst>
            <a:outerShdw blurRad="57150" rotWithShape="0" algn="bl" dir="5400000" dist="19050">
              <a:srgbClr val="000000">
                <a:alpha val="50000"/>
              </a:srgbClr>
            </a:outerShdw>
          </a:effectLst>
        </p:spPr>
      </p:pic>
      <p:sp>
        <p:nvSpPr>
          <p:cNvPr id="127" name="Google Shape;127;p17"/>
          <p:cNvSpPr txBox="1"/>
          <p:nvPr/>
        </p:nvSpPr>
        <p:spPr>
          <a:xfrm>
            <a:off x="266450" y="3545000"/>
            <a:ext cx="1443600" cy="49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000">
                <a:solidFill>
                  <a:schemeClr val="dk1"/>
                </a:solidFill>
                <a:highlight>
                  <a:srgbClr val="FFFFFF"/>
                </a:highlight>
              </a:rPr>
              <a:t>Median Asking Price</a:t>
            </a:r>
            <a:endParaRPr/>
          </a:p>
        </p:txBody>
      </p:sp>
      <p:sp>
        <p:nvSpPr>
          <p:cNvPr id="128" name="Google Shape;128;p17"/>
          <p:cNvSpPr txBox="1"/>
          <p:nvPr/>
        </p:nvSpPr>
        <p:spPr>
          <a:xfrm>
            <a:off x="693050" y="1739563"/>
            <a:ext cx="1017000" cy="49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1"/>
                </a:solidFill>
                <a:highlight>
                  <a:srgbClr val="FFFFFF"/>
                </a:highlight>
              </a:rPr>
              <a:t>Count of Units</a:t>
            </a:r>
            <a:endParaRPr/>
          </a:p>
        </p:txBody>
      </p:sp>
      <p:sp>
        <p:nvSpPr>
          <p:cNvPr id="129" name="Google Shape;129;p17"/>
          <p:cNvSpPr txBox="1"/>
          <p:nvPr/>
        </p:nvSpPr>
        <p:spPr>
          <a:xfrm>
            <a:off x="6696725" y="1669500"/>
            <a:ext cx="2146200" cy="21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There is no intersection of data between the number of units and median asking price.</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grpSp>
        <p:nvGrpSpPr>
          <p:cNvPr id="134" name="Google Shape;134;p18"/>
          <p:cNvGrpSpPr/>
          <p:nvPr/>
        </p:nvGrpSpPr>
        <p:grpSpPr>
          <a:xfrm>
            <a:off x="0" y="241400"/>
            <a:ext cx="4565825" cy="100800"/>
            <a:chOff x="304800" y="241400"/>
            <a:chExt cx="4565825" cy="100800"/>
          </a:xfrm>
        </p:grpSpPr>
        <p:sp>
          <p:nvSpPr>
            <p:cNvPr id="135" name="Google Shape;135;p18"/>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8"/>
          <p:cNvGrpSpPr/>
          <p:nvPr/>
        </p:nvGrpSpPr>
        <p:grpSpPr>
          <a:xfrm>
            <a:off x="4565825" y="241400"/>
            <a:ext cx="4578350" cy="100800"/>
            <a:chOff x="4870625" y="241400"/>
            <a:chExt cx="4578350" cy="100800"/>
          </a:xfrm>
        </p:grpSpPr>
        <p:sp>
          <p:nvSpPr>
            <p:cNvPr id="138" name="Google Shape;138;p18"/>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8"/>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D9EEB"/>
                </a:solidFill>
              </a:rPr>
              <a:t>StreetEasy Data: Linear Regression| </a:t>
            </a:r>
            <a:r>
              <a:rPr lang="en" sz="900">
                <a:solidFill>
                  <a:srgbClr val="6D9EEB"/>
                </a:solidFill>
              </a:rPr>
              <a:t>Pricing and Listing Distribution 2018</a:t>
            </a:r>
            <a:endParaRPr sz="900">
              <a:solidFill>
                <a:srgbClr val="6D9EEB"/>
              </a:solidFill>
            </a:endParaRPr>
          </a:p>
        </p:txBody>
      </p:sp>
      <p:sp>
        <p:nvSpPr>
          <p:cNvPr id="141" name="Google Shape;141;p18"/>
          <p:cNvSpPr txBox="1"/>
          <p:nvPr/>
        </p:nvSpPr>
        <p:spPr>
          <a:xfrm>
            <a:off x="5585275" y="1669500"/>
            <a:ext cx="3334200" cy="21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highlight>
                  <a:srgbClr val="FFFFFF"/>
                </a:highlight>
              </a:rPr>
              <a:t>The count of available units per neighborhood is not related with the Asking Median Price. The graph shows highest prices within neighborhoods having the average count of available units.</a:t>
            </a:r>
            <a:endParaRPr sz="1000"/>
          </a:p>
        </p:txBody>
      </p:sp>
      <p:pic>
        <p:nvPicPr>
          <p:cNvPr id="142" name="Google Shape;142;p18"/>
          <p:cNvPicPr preferRelativeResize="0"/>
          <p:nvPr/>
        </p:nvPicPr>
        <p:blipFill>
          <a:blip r:embed="rId3">
            <a:alphaModFix/>
          </a:blip>
          <a:stretch>
            <a:fillRect/>
          </a:stretch>
        </p:blipFill>
        <p:spPr>
          <a:xfrm>
            <a:off x="862225" y="1358300"/>
            <a:ext cx="4478325" cy="3028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19"/>
          <p:cNvPicPr preferRelativeResize="0"/>
          <p:nvPr/>
        </p:nvPicPr>
        <p:blipFill>
          <a:blip r:embed="rId3">
            <a:alphaModFix/>
          </a:blip>
          <a:stretch>
            <a:fillRect/>
          </a:stretch>
        </p:blipFill>
        <p:spPr>
          <a:xfrm>
            <a:off x="716129" y="989913"/>
            <a:ext cx="7929121" cy="3235987"/>
          </a:xfrm>
          <a:prstGeom prst="rect">
            <a:avLst/>
          </a:prstGeom>
          <a:noFill/>
          <a:ln>
            <a:noFill/>
          </a:ln>
          <a:effectLst>
            <a:outerShdw blurRad="57150" rotWithShape="0" algn="bl" dir="5400000" dist="19050">
              <a:srgbClr val="000000">
                <a:alpha val="50000"/>
              </a:srgbClr>
            </a:outerShdw>
          </a:effectLst>
        </p:spPr>
      </p:pic>
      <p:sp>
        <p:nvSpPr>
          <p:cNvPr id="148" name="Google Shape;148;p19"/>
          <p:cNvSpPr txBox="1"/>
          <p:nvPr/>
        </p:nvSpPr>
        <p:spPr>
          <a:xfrm>
            <a:off x="520225" y="4422125"/>
            <a:ext cx="81270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06666"/>
                </a:solidFill>
                <a:highlight>
                  <a:srgbClr val="FFFFFF"/>
                </a:highlight>
              </a:rPr>
              <a:t> </a:t>
            </a:r>
            <a:endParaRPr sz="1200">
              <a:solidFill>
                <a:srgbClr val="E06666"/>
              </a:solidFill>
              <a:highlight>
                <a:srgbClr val="FFFFFF"/>
              </a:highlight>
            </a:endParaRPr>
          </a:p>
        </p:txBody>
      </p:sp>
      <p:grpSp>
        <p:nvGrpSpPr>
          <p:cNvPr id="149" name="Google Shape;149;p19"/>
          <p:cNvGrpSpPr/>
          <p:nvPr/>
        </p:nvGrpSpPr>
        <p:grpSpPr>
          <a:xfrm>
            <a:off x="0" y="241400"/>
            <a:ext cx="4565825" cy="100800"/>
            <a:chOff x="304800" y="241400"/>
            <a:chExt cx="4565825" cy="100800"/>
          </a:xfrm>
        </p:grpSpPr>
        <p:sp>
          <p:nvSpPr>
            <p:cNvPr id="150" name="Google Shape;150;p19"/>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9"/>
          <p:cNvGrpSpPr/>
          <p:nvPr/>
        </p:nvGrpSpPr>
        <p:grpSpPr>
          <a:xfrm>
            <a:off x="4565825" y="241400"/>
            <a:ext cx="4578350" cy="100800"/>
            <a:chOff x="4870625" y="241400"/>
            <a:chExt cx="4578350" cy="100800"/>
          </a:xfrm>
        </p:grpSpPr>
        <p:sp>
          <p:nvSpPr>
            <p:cNvPr id="153" name="Google Shape;153;p19"/>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9"/>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06666"/>
                </a:solidFill>
              </a:rPr>
              <a:t>AirBnB listings in NYC 2018</a:t>
            </a:r>
            <a:endParaRPr sz="900">
              <a:solidFill>
                <a:srgbClr val="E06666"/>
              </a:solidFill>
            </a:endParaRPr>
          </a:p>
        </p:txBody>
      </p:sp>
      <p:sp>
        <p:nvSpPr>
          <p:cNvPr id="156" name="Google Shape;156;p19"/>
          <p:cNvSpPr txBox="1"/>
          <p:nvPr/>
        </p:nvSpPr>
        <p:spPr>
          <a:xfrm>
            <a:off x="759175" y="4280850"/>
            <a:ext cx="7886100" cy="7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1) </a:t>
            </a:r>
            <a:r>
              <a:rPr lang="en" sz="1000">
                <a:highlight>
                  <a:schemeClr val="lt1"/>
                </a:highlight>
              </a:rPr>
              <a:t>Manhattan has the highest number of listings closely followed by Brooklyn.</a:t>
            </a:r>
            <a:endParaRPr sz="1000">
              <a:highlight>
                <a:schemeClr val="lt1"/>
              </a:highlight>
            </a:endParaRPr>
          </a:p>
          <a:p>
            <a:pPr indent="0" lvl="0" marL="0" rtl="0" algn="l">
              <a:spcBef>
                <a:spcPts val="0"/>
              </a:spcBef>
              <a:spcAft>
                <a:spcPts val="0"/>
              </a:spcAft>
              <a:buClr>
                <a:schemeClr val="dk1"/>
              </a:buClr>
              <a:buSzPts val="1100"/>
              <a:buFont typeface="Arial"/>
              <a:buNone/>
            </a:pPr>
            <a:r>
              <a:t/>
            </a:r>
            <a:endParaRPr sz="1000">
              <a:highlight>
                <a:schemeClr val="lt1"/>
              </a:highlight>
            </a:endParaRPr>
          </a:p>
          <a:p>
            <a:pPr indent="0" lvl="0" marL="0" rtl="0" algn="l">
              <a:spcBef>
                <a:spcPts val="0"/>
              </a:spcBef>
              <a:spcAft>
                <a:spcPts val="0"/>
              </a:spcAft>
              <a:buClr>
                <a:schemeClr val="dk1"/>
              </a:buClr>
              <a:buSzPts val="1100"/>
              <a:buFont typeface="Arial"/>
              <a:buNone/>
            </a:pPr>
            <a:r>
              <a:rPr lang="en" sz="1000">
                <a:highlight>
                  <a:schemeClr val="lt1"/>
                </a:highlight>
              </a:rPr>
              <a:t> 	   2) Entire Home/Apt  are the popular choices except in Queens where Private rooms are more popular.</a:t>
            </a:r>
            <a:endParaRPr sz="1000">
              <a:highlight>
                <a:schemeClr val="lt1"/>
              </a:highlight>
            </a:endParaRPr>
          </a:p>
          <a:p>
            <a:pPr indent="0" lvl="0" marL="0" rtl="0" algn="l">
              <a:spcBef>
                <a:spcPts val="0"/>
              </a:spcBef>
              <a:spcAft>
                <a:spcPts val="0"/>
              </a:spcAft>
              <a:buNone/>
            </a:pPr>
            <a:r>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grpSp>
        <p:nvGrpSpPr>
          <p:cNvPr id="161" name="Google Shape;161;p20"/>
          <p:cNvGrpSpPr/>
          <p:nvPr/>
        </p:nvGrpSpPr>
        <p:grpSpPr>
          <a:xfrm>
            <a:off x="0" y="241400"/>
            <a:ext cx="4565825" cy="100800"/>
            <a:chOff x="304800" y="241400"/>
            <a:chExt cx="4565825" cy="100800"/>
          </a:xfrm>
        </p:grpSpPr>
        <p:sp>
          <p:nvSpPr>
            <p:cNvPr id="162" name="Google Shape;162;p20"/>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0"/>
          <p:cNvGrpSpPr/>
          <p:nvPr/>
        </p:nvGrpSpPr>
        <p:grpSpPr>
          <a:xfrm>
            <a:off x="4565825" y="241400"/>
            <a:ext cx="4578350" cy="100800"/>
            <a:chOff x="4870625" y="241400"/>
            <a:chExt cx="4578350" cy="100800"/>
          </a:xfrm>
        </p:grpSpPr>
        <p:sp>
          <p:nvSpPr>
            <p:cNvPr id="165" name="Google Shape;165;p20"/>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0"/>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06666"/>
                </a:solidFill>
              </a:rPr>
              <a:t>AirBnB</a:t>
            </a:r>
            <a:r>
              <a:rPr lang="en" sz="2400">
                <a:solidFill>
                  <a:srgbClr val="E06666"/>
                </a:solidFill>
              </a:rPr>
              <a:t> Data: </a:t>
            </a:r>
            <a:r>
              <a:rPr lang="en" sz="2400">
                <a:solidFill>
                  <a:srgbClr val="E06666"/>
                </a:solidFill>
              </a:rPr>
              <a:t>Price Wise Distributions</a:t>
            </a:r>
            <a:endParaRPr sz="900">
              <a:solidFill>
                <a:srgbClr val="E06666"/>
              </a:solidFill>
            </a:endParaRPr>
          </a:p>
        </p:txBody>
      </p:sp>
      <p:pic>
        <p:nvPicPr>
          <p:cNvPr id="168" name="Google Shape;168;p20"/>
          <p:cNvPicPr preferRelativeResize="0"/>
          <p:nvPr/>
        </p:nvPicPr>
        <p:blipFill>
          <a:blip r:embed="rId3">
            <a:alphaModFix/>
          </a:blip>
          <a:stretch>
            <a:fillRect/>
          </a:stretch>
        </p:blipFill>
        <p:spPr>
          <a:xfrm>
            <a:off x="350275" y="1130350"/>
            <a:ext cx="5593876" cy="3718125"/>
          </a:xfrm>
          <a:prstGeom prst="rect">
            <a:avLst/>
          </a:prstGeom>
          <a:noFill/>
          <a:ln>
            <a:noFill/>
          </a:ln>
          <a:effectLst>
            <a:outerShdw blurRad="57150" rotWithShape="0" algn="bl" dir="5400000" dist="19050">
              <a:srgbClr val="000000">
                <a:alpha val="50000"/>
              </a:srgbClr>
            </a:outerShdw>
          </a:effectLst>
        </p:spPr>
      </p:pic>
      <p:sp>
        <p:nvSpPr>
          <p:cNvPr id="169" name="Google Shape;169;p20"/>
          <p:cNvSpPr txBox="1"/>
          <p:nvPr/>
        </p:nvSpPr>
        <p:spPr>
          <a:xfrm>
            <a:off x="6347700" y="1669500"/>
            <a:ext cx="23907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E06666"/>
              </a:solidFill>
            </a:endParaRPr>
          </a:p>
          <a:p>
            <a:pPr indent="0" lvl="0" marL="0" rtl="0" algn="l">
              <a:spcBef>
                <a:spcPts val="0"/>
              </a:spcBef>
              <a:spcAft>
                <a:spcPts val="0"/>
              </a:spcAft>
              <a:buNone/>
            </a:pPr>
            <a:r>
              <a:t/>
            </a:r>
            <a:endParaRPr>
              <a:solidFill>
                <a:srgbClr val="E06666"/>
              </a:solidFill>
              <a:highlight>
                <a:srgbClr val="FFFFFF"/>
              </a:highlight>
            </a:endParaRPr>
          </a:p>
        </p:txBody>
      </p:sp>
      <p:sp>
        <p:nvSpPr>
          <p:cNvPr id="170" name="Google Shape;170;p20"/>
          <p:cNvSpPr txBox="1"/>
          <p:nvPr/>
        </p:nvSpPr>
        <p:spPr>
          <a:xfrm>
            <a:off x="6244900" y="1130350"/>
            <a:ext cx="24336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t>Manhattan has the priciest listings followed by Brooklyn.</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grpSp>
        <p:nvGrpSpPr>
          <p:cNvPr id="175" name="Google Shape;175;p21"/>
          <p:cNvGrpSpPr/>
          <p:nvPr/>
        </p:nvGrpSpPr>
        <p:grpSpPr>
          <a:xfrm>
            <a:off x="0" y="241400"/>
            <a:ext cx="4565825" cy="100800"/>
            <a:chOff x="304800" y="241400"/>
            <a:chExt cx="4565825" cy="100800"/>
          </a:xfrm>
        </p:grpSpPr>
        <p:sp>
          <p:nvSpPr>
            <p:cNvPr id="176" name="Google Shape;176;p21"/>
            <p:cNvSpPr/>
            <p:nvPr/>
          </p:nvSpPr>
          <p:spPr>
            <a:xfrm>
              <a:off x="304800" y="241400"/>
              <a:ext cx="4484700" cy="100800"/>
            </a:xfrm>
            <a:prstGeom prst="rect">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4742925" y="245738"/>
              <a:ext cx="127700" cy="92125"/>
            </a:xfrm>
            <a:prstGeom prst="flowChartManualOperation">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21"/>
          <p:cNvGrpSpPr/>
          <p:nvPr/>
        </p:nvGrpSpPr>
        <p:grpSpPr>
          <a:xfrm>
            <a:off x="4565825" y="241400"/>
            <a:ext cx="4578350" cy="100800"/>
            <a:chOff x="4870625" y="241400"/>
            <a:chExt cx="4578350" cy="100800"/>
          </a:xfrm>
        </p:grpSpPr>
        <p:sp>
          <p:nvSpPr>
            <p:cNvPr id="179" name="Google Shape;179;p21"/>
            <p:cNvSpPr/>
            <p:nvPr/>
          </p:nvSpPr>
          <p:spPr>
            <a:xfrm flipH="1" rot="10800000">
              <a:off x="4965175" y="241400"/>
              <a:ext cx="4483800" cy="1008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flipH="1" rot="10800000">
              <a:off x="4870625" y="245725"/>
              <a:ext cx="127700" cy="92125"/>
            </a:xfrm>
            <a:prstGeom prst="flowChartManualOperation">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21"/>
          <p:cNvSpPr txBox="1"/>
          <p:nvPr/>
        </p:nvSpPr>
        <p:spPr>
          <a:xfrm>
            <a:off x="256300" y="491775"/>
            <a:ext cx="8422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06666"/>
                </a:solidFill>
              </a:rPr>
              <a:t>AirBnB Data: Listings Distribution</a:t>
            </a:r>
            <a:endParaRPr sz="900">
              <a:solidFill>
                <a:srgbClr val="E06666"/>
              </a:solidFill>
            </a:endParaRPr>
          </a:p>
        </p:txBody>
      </p:sp>
      <p:sp>
        <p:nvSpPr>
          <p:cNvPr id="182" name="Google Shape;182;p21"/>
          <p:cNvSpPr txBox="1"/>
          <p:nvPr/>
        </p:nvSpPr>
        <p:spPr>
          <a:xfrm>
            <a:off x="520225" y="1657575"/>
            <a:ext cx="2063400" cy="13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E06666"/>
              </a:solidFill>
            </a:endParaRPr>
          </a:p>
        </p:txBody>
      </p:sp>
      <p:pic>
        <p:nvPicPr>
          <p:cNvPr id="183" name="Google Shape;183;p21"/>
          <p:cNvPicPr preferRelativeResize="0"/>
          <p:nvPr/>
        </p:nvPicPr>
        <p:blipFill rotWithShape="1">
          <a:blip r:embed="rId3">
            <a:alphaModFix/>
          </a:blip>
          <a:srcRect b="0" l="10905" r="0" t="0"/>
          <a:stretch/>
        </p:blipFill>
        <p:spPr>
          <a:xfrm>
            <a:off x="3225200" y="1224475"/>
            <a:ext cx="5032899" cy="3701950"/>
          </a:xfrm>
          <a:prstGeom prst="rect">
            <a:avLst/>
          </a:prstGeom>
          <a:noFill/>
          <a:ln>
            <a:noFill/>
          </a:ln>
          <a:effectLst>
            <a:outerShdw blurRad="57150" rotWithShape="0" algn="bl" dir="5400000" dist="19050">
              <a:srgbClr val="000000">
                <a:alpha val="50000"/>
              </a:srgbClr>
            </a:outerShdw>
          </a:effectLst>
        </p:spPr>
      </p:pic>
      <p:sp>
        <p:nvSpPr>
          <p:cNvPr id="184" name="Google Shape;184;p21"/>
          <p:cNvSpPr txBox="1"/>
          <p:nvPr/>
        </p:nvSpPr>
        <p:spPr>
          <a:xfrm>
            <a:off x="641025" y="1614925"/>
            <a:ext cx="24336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D9EEB"/>
                </a:solidFill>
              </a:rPr>
              <a:t>INSIGHT:</a:t>
            </a:r>
            <a:r>
              <a:rPr lang="en" sz="1000"/>
              <a:t> </a:t>
            </a:r>
            <a:r>
              <a:rPr lang="en" sz="1000">
                <a:highlight>
                  <a:schemeClr val="lt1"/>
                </a:highlight>
              </a:rPr>
              <a:t>Darker hues on Manhattan and Brooklyn indicate that these have the most AirBnB listings</a:t>
            </a:r>
            <a:r>
              <a:rPr lang="en" sz="1000">
                <a:highlight>
                  <a:srgbClr val="FFFFFF"/>
                </a:highlight>
              </a:rPr>
              <a:t>.</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